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68" r:id="rId2"/>
    <p:sldId id="263" r:id="rId3"/>
    <p:sldId id="261" r:id="rId4"/>
    <p:sldId id="379" r:id="rId5"/>
    <p:sldId id="466" r:id="rId6"/>
    <p:sldId id="474" r:id="rId7"/>
    <p:sldId id="469" r:id="rId8"/>
    <p:sldId id="470" r:id="rId9"/>
    <p:sldId id="471" r:id="rId10"/>
    <p:sldId id="462" r:id="rId11"/>
    <p:sldId id="472" r:id="rId12"/>
    <p:sldId id="473" r:id="rId13"/>
    <p:sldId id="463" r:id="rId14"/>
    <p:sldId id="465" r:id="rId15"/>
    <p:sldId id="464" r:id="rId16"/>
    <p:sldId id="461" r:id="rId17"/>
    <p:sldId id="370" r:id="rId18"/>
    <p:sldId id="381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CA1"/>
    <a:srgbClr val="A4624A"/>
    <a:srgbClr val="C79586"/>
    <a:srgbClr val="400501"/>
    <a:srgbClr val="00A9DC"/>
    <a:srgbClr val="165F71"/>
    <a:srgbClr val="BD8E11"/>
    <a:srgbClr val="C99711"/>
    <a:srgbClr val="E9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4726"/>
  </p:normalViewPr>
  <p:slideViewPr>
    <p:cSldViewPr snapToGrid="0">
      <p:cViewPr varScale="1">
        <p:scale>
          <a:sx n="120" d="100"/>
          <a:sy n="120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MX\Downloads\Estado%20Financier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MX\Downloads\Estado%20Financier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9318925722306"/>
          <c:y val="6.8213570763369119E-2"/>
          <c:w val="0.8456705453694664"/>
          <c:h val="0.81557033139211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99-4E57-B94D-60920223E13D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Hoja1!$B$2:$B$8</c:f>
              <c:numCache>
                <c:formatCode>#,##0</c:formatCode>
                <c:ptCount val="7"/>
                <c:pt idx="0">
                  <c:v>287800</c:v>
                </c:pt>
                <c:pt idx="1">
                  <c:v>532597</c:v>
                </c:pt>
                <c:pt idx="2">
                  <c:v>586496</c:v>
                </c:pt>
                <c:pt idx="3">
                  <c:v>590288</c:v>
                </c:pt>
                <c:pt idx="4">
                  <c:v>639085</c:v>
                </c:pt>
                <c:pt idx="5">
                  <c:v>645962</c:v>
                </c:pt>
                <c:pt idx="6">
                  <c:v>666835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99-4E57-B94D-60920223E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392162975"/>
        <c:axId val="1392140095"/>
      </c:barChart>
      <c:catAx>
        <c:axId val="1392162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392140095"/>
        <c:crosses val="autoZero"/>
        <c:auto val="1"/>
        <c:lblAlgn val="ctr"/>
        <c:lblOffset val="100"/>
        <c:noMultiLvlLbl val="0"/>
      </c:catAx>
      <c:valAx>
        <c:axId val="1392140095"/>
        <c:scaling>
          <c:orientation val="minMax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392162975"/>
        <c:crosses val="autoZero"/>
        <c:crossBetween val="between"/>
        <c:majorUnit val="15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Hoja1!$D$5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>
              <a:softEdge rad="12700"/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7CD5-4C4C-AD02-92F1586519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7CD5-4C4C-AD02-92F1586519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7CD5-4C4C-AD02-92F1586519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7CD5-4C4C-AD02-92F1586519FD}"/>
              </c:ext>
            </c:extLst>
          </c:dPt>
          <c:dPt>
            <c:idx val="4"/>
            <c:bubble3D val="0"/>
            <c:spPr>
              <a:solidFill>
                <a:srgbClr val="FF99FF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9-7CD5-4C4C-AD02-92F1586519F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B-7CD5-4C4C-AD02-92F1586519FD}"/>
              </c:ext>
            </c:extLst>
          </c:dPt>
          <c:dLbls>
            <c:dLbl>
              <c:idx val="2"/>
              <c:layout>
                <c:manualLayout>
                  <c:x val="6.9904846763306383E-2"/>
                  <c:y val="1.072723042818530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D5-4C4C-AD02-92F1586519FD}"/>
                </c:ext>
              </c:extLst>
            </c:dLbl>
            <c:dLbl>
              <c:idx val="3"/>
              <c:layout>
                <c:manualLayout>
                  <c:x val="6.4377515310586178E-2"/>
                  <c:y val="3.0817293671624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D5-4C4C-AD02-92F1586519FD}"/>
                </c:ext>
              </c:extLst>
            </c:dLbl>
            <c:dLbl>
              <c:idx val="4"/>
              <c:layout>
                <c:manualLayout>
                  <c:x val="8.0465441819772526E-2"/>
                  <c:y val="5.858194808982206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D5-4C4C-AD02-92F1586519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Hoja1!$B$6:$B$11</c:f>
              <c:strCache>
                <c:ptCount val="6"/>
                <c:pt idx="0">
                  <c:v>Abarrotes</c:v>
                </c:pt>
                <c:pt idx="1">
                  <c:v>Frutas y Verduras</c:v>
                </c:pt>
                <c:pt idx="2">
                  <c:v>Refrigerados</c:v>
                </c:pt>
                <c:pt idx="3">
                  <c:v>No Alimenticios</c:v>
                </c:pt>
                <c:pt idx="4">
                  <c:v>Panadería</c:v>
                </c:pt>
                <c:pt idx="5">
                  <c:v>Canasta Básica</c:v>
                </c:pt>
              </c:strCache>
            </c:strRef>
          </c:cat>
          <c:val>
            <c:numRef>
              <c:f>Hoja1!$D$6:$D$11</c:f>
              <c:numCache>
                <c:formatCode>0%</c:formatCode>
                <c:ptCount val="6"/>
                <c:pt idx="0">
                  <c:v>0.24</c:v>
                </c:pt>
                <c:pt idx="1">
                  <c:v>0.52</c:v>
                </c:pt>
                <c:pt idx="2">
                  <c:v>0.03</c:v>
                </c:pt>
                <c:pt idx="3">
                  <c:v>0.02</c:v>
                </c:pt>
                <c:pt idx="4">
                  <c:v>0.03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CD5-4C4C-AD02-92F1586519F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70897209701021"/>
          <c:y val="5.9578263077359216E-2"/>
          <c:w val="0.8456705453694664"/>
          <c:h val="0.81557033139211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0A-CD41-A788-D505A436200A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Hoja1!$B$2:$B$8</c:f>
              <c:numCache>
                <c:formatCode>#,##0</c:formatCode>
                <c:ptCount val="7"/>
                <c:pt idx="0">
                  <c:v>10502265</c:v>
                </c:pt>
                <c:pt idx="1">
                  <c:v>15344002</c:v>
                </c:pt>
                <c:pt idx="2">
                  <c:v>15885618</c:v>
                </c:pt>
                <c:pt idx="3">
                  <c:v>14446299</c:v>
                </c:pt>
                <c:pt idx="4">
                  <c:v>15618155</c:v>
                </c:pt>
                <c:pt idx="5">
                  <c:v>15618499</c:v>
                </c:pt>
                <c:pt idx="6">
                  <c:v>17589708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65-47AE-8D21-93318D05F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392162975"/>
        <c:axId val="1392140095"/>
      </c:barChart>
      <c:catAx>
        <c:axId val="1392162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392140095"/>
        <c:crosses val="autoZero"/>
        <c:auto val="1"/>
        <c:lblAlgn val="ctr"/>
        <c:lblOffset val="100"/>
        <c:noMultiLvlLbl val="0"/>
      </c:catAx>
      <c:valAx>
        <c:axId val="1392140095"/>
        <c:scaling>
          <c:orientation val="minMax"/>
          <c:max val="20000000"/>
          <c:min val="20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392162975"/>
        <c:crosses val="autoZero"/>
        <c:crossBetween val="between"/>
        <c:majorUnit val="2000000"/>
        <c:minorUnit val="200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Hoja2!$E$9:$E$12</c:f>
              <c:strCache>
                <c:ptCount val="4"/>
                <c:pt idx="0">
                  <c:v>Compras </c:v>
                </c:pt>
                <c:pt idx="1">
                  <c:v>Total Gastos Operativos</c:v>
                </c:pt>
                <c:pt idx="2">
                  <c:v>Total Gastos Generales</c:v>
                </c:pt>
                <c:pt idx="3">
                  <c:v>Remanente</c:v>
                </c:pt>
              </c:strCache>
            </c:strRef>
          </c:cat>
          <c:val>
            <c:numRef>
              <c:f>Hoja2!$F$9:$F$12</c:f>
            </c:numRef>
          </c:val>
          <c:extLst>
            <c:ext xmlns:c16="http://schemas.microsoft.com/office/drawing/2014/chart" uri="{C3380CC4-5D6E-409C-BE32-E72D297353CC}">
              <c16:uniqueId val="{00000000-F128-5B48-8D01-AA2A6A9CA4DD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128-5B48-8D01-AA2A6A9CA4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128-5B48-8D01-AA2A6A9CA4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128-5B48-8D01-AA2A6A9CA4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128-5B48-8D01-AA2A6A9CA4DD}"/>
              </c:ext>
            </c:extLst>
          </c:dPt>
          <c:dLbls>
            <c:dLbl>
              <c:idx val="0"/>
              <c:layout>
                <c:manualLayout>
                  <c:x val="-0.11847027596126755"/>
                  <c:y val="-7.55420278192410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28-5B48-8D01-AA2A6A9CA4DD}"/>
                </c:ext>
              </c:extLst>
            </c:dLbl>
            <c:dLbl>
              <c:idx val="1"/>
              <c:layout>
                <c:manualLayout>
                  <c:x val="0.11688363954505687"/>
                  <c:y val="-4.82483960338291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28-5B48-8D01-AA2A6A9CA4DD}"/>
                </c:ext>
              </c:extLst>
            </c:dLbl>
            <c:dLbl>
              <c:idx val="2"/>
              <c:layout>
                <c:manualLayout>
                  <c:x val="5.5534676470612901E-2"/>
                  <c:y val="0.108117604724509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28-5B48-8D01-AA2A6A9CA4DD}"/>
                </c:ext>
              </c:extLst>
            </c:dLbl>
            <c:dLbl>
              <c:idx val="3"/>
              <c:layout>
                <c:manualLayout>
                  <c:x val="1.211456496456006E-2"/>
                  <c:y val="7.76206704344206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7.0270622951792039E-2"/>
                      <c:h val="6.21743999392236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128-5B48-8D01-AA2A6A9CA4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Hoja2!$E$9:$E$12</c:f>
              <c:strCache>
                <c:ptCount val="4"/>
                <c:pt idx="0">
                  <c:v>Compras </c:v>
                </c:pt>
                <c:pt idx="1">
                  <c:v>Total Gastos Operativos</c:v>
                </c:pt>
                <c:pt idx="2">
                  <c:v>Total Gastos Generales</c:v>
                </c:pt>
                <c:pt idx="3">
                  <c:v>Remanente</c:v>
                </c:pt>
              </c:strCache>
            </c:strRef>
          </c:cat>
          <c:val>
            <c:numRef>
              <c:f>Hoja2!$G$9:$G$12</c:f>
              <c:numCache>
                <c:formatCode>0%</c:formatCode>
                <c:ptCount val="4"/>
                <c:pt idx="0">
                  <c:v>0.5765310734298843</c:v>
                </c:pt>
                <c:pt idx="1">
                  <c:v>0.27756791330580666</c:v>
                </c:pt>
                <c:pt idx="2">
                  <c:v>0.12179896265487938</c:v>
                </c:pt>
                <c:pt idx="3">
                  <c:v>2.4102050609429666E-2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128-5B48-8D01-AA2A6A9CA4D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357237125020391E-2"/>
          <c:y val="0.26767367329625791"/>
          <c:w val="0.27978646736954493"/>
          <c:h val="0.38838433433736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Egresos</a:t>
            </a:r>
            <a:r>
              <a:rPr lang="es-MX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43934262071541696"/>
          <c:y val="0.14679941136157171"/>
          <c:w val="0.5158387839127544"/>
          <c:h val="0.71455870712050618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Hoja2!$E$4:$E$7</c:f>
              <c:strCache>
                <c:ptCount val="4"/>
                <c:pt idx="0">
                  <c:v>Comunidades</c:v>
                </c:pt>
                <c:pt idx="1">
                  <c:v>Instituciones </c:v>
                </c:pt>
                <c:pt idx="2">
                  <c:v>Uniendo Manos </c:v>
                </c:pt>
                <c:pt idx="3">
                  <c:v>Proyectos Especiales </c:v>
                </c:pt>
              </c:strCache>
            </c:strRef>
          </c:cat>
          <c:val>
            <c:numRef>
              <c:f>Hoja2!$F$4:$F$7</c:f>
            </c:numRef>
          </c:val>
          <c:extLst>
            <c:ext xmlns:c16="http://schemas.microsoft.com/office/drawing/2014/chart" uri="{C3380CC4-5D6E-409C-BE32-E72D297353CC}">
              <c16:uniqueId val="{00000000-42A5-424A-8515-BAD84E919FD2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2A5-424A-8515-BAD84E919F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2A5-424A-8515-BAD84E919F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2A5-424A-8515-BAD84E919F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2A5-424A-8515-BAD84E919FD2}"/>
              </c:ext>
            </c:extLst>
          </c:dPt>
          <c:dLbls>
            <c:dLbl>
              <c:idx val="0"/>
              <c:layout>
                <c:manualLayout>
                  <c:x val="-0.14314807201576368"/>
                  <c:y val="-0.2416777372102230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A5-424A-8515-BAD84E919FD2}"/>
                </c:ext>
              </c:extLst>
            </c:dLbl>
            <c:dLbl>
              <c:idx val="1"/>
              <c:layout>
                <c:manualLayout>
                  <c:x val="9.9748553469825571E-2"/>
                  <c:y val="9.78982096511679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A5-424A-8515-BAD84E919FD2}"/>
                </c:ext>
              </c:extLst>
            </c:dLbl>
            <c:dLbl>
              <c:idx val="2"/>
              <c:layout>
                <c:manualLayout>
                  <c:x val="5.5982356051092926E-2"/>
                  <c:y val="8.43835499997343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A5-424A-8515-BAD84E919FD2}"/>
                </c:ext>
              </c:extLst>
            </c:dLbl>
            <c:dLbl>
              <c:idx val="3"/>
              <c:layout>
                <c:manualLayout>
                  <c:x val="1.2565298142235929E-2"/>
                  <c:y val="6.5567573885279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A5-424A-8515-BAD84E919F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Hoja2!$E$4:$E$7</c:f>
              <c:strCache>
                <c:ptCount val="4"/>
                <c:pt idx="0">
                  <c:v>Comunidades</c:v>
                </c:pt>
                <c:pt idx="1">
                  <c:v>Instituciones </c:v>
                </c:pt>
                <c:pt idx="2">
                  <c:v>Uniendo Manos </c:v>
                </c:pt>
                <c:pt idx="3">
                  <c:v>Proyectos Especiales </c:v>
                </c:pt>
              </c:strCache>
            </c:strRef>
          </c:cat>
          <c:val>
            <c:numRef>
              <c:f>Hoja2!$G$4:$G$7</c:f>
              <c:numCache>
                <c:formatCode>0%</c:formatCode>
                <c:ptCount val="4"/>
                <c:pt idx="0">
                  <c:v>0.77101931684486158</c:v>
                </c:pt>
                <c:pt idx="1">
                  <c:v>0.15072213402537421</c:v>
                </c:pt>
                <c:pt idx="2">
                  <c:v>4.9857071283430941E-2</c:v>
                </c:pt>
                <c:pt idx="3">
                  <c:v>2.8401477846333234E-2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2A5-424A-8515-BAD84E919FD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583243286673981E-3"/>
          <c:y val="0.24370241883642971"/>
          <c:w val="0.35838154944429312"/>
          <c:h val="0.391293942018052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A14B0-351E-462E-B000-0420209841F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49E17-5FBB-4267-B6F4-8D7216EB6C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1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6976C-A13F-7742-A212-45955B14DFA0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703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189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69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32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77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9E17-5FBB-4267-B6F4-8D7216EB6C2F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85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014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40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297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2813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995BB-6F5B-4EA8-AF96-03C667D856C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2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6DFB4-E305-4F52-A2B7-136ED8220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532A62-F3CA-476B-9D65-7513573C8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47BB4-1124-425F-B4AD-6ADAAACE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9A586E-5B59-44EF-A6FF-2B2CD28C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256D18-DE50-44A7-AB90-FBC7B99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2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83D6D-D179-4E1E-BC71-9FFDFF99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6A6DAB-49BB-46FD-A0BC-F2593A745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7AA934-7D20-4709-82A5-0E92F7D5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DACADB-5608-4650-ADB1-95FEF15B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E2363D-FE5F-4E40-8EEA-202C52BB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3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2524CD-1A10-4BE8-8F46-651EB629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E07EFB-2A86-48AD-A033-38D85F24F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0F6C37-FD85-4409-A7C2-8B977A2C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4B89BF-54B6-4E86-A06D-581F9973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FB253-4DA6-48E7-AD23-F4EF7FD7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13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8FCBA-B1C1-4F1E-9B0C-D51E0DB3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8FFED8-5CCE-4249-A727-EB171063F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E97474-4F87-4D9B-A965-497F7978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6DB637-FC2E-40AE-A0A9-AFB75395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F7ADA-BD5C-4B19-B1C0-E4B26956E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45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46C18-6B8D-4DAC-B880-862B0B31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58B0B8-EA78-4F55-B72C-37146D151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ED4A73-4BF7-4D1E-9018-B067AB5C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0AE0D9-1FE6-4E7A-B3DF-5CE6C535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5DD3AD-EC93-4F55-8954-3570768D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4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FE031-CDE1-45A9-9040-083ABB27A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E4ADF0-CFB0-47F8-84DA-889C1D9D6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29DB78-0DA4-4403-AEE7-356F3CE3A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3AB5C-BD5D-4E7D-979F-C0270FF1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DB11AC-71BF-4FF1-BEDE-646C85F01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FF540-A37B-4D25-B793-C91FA028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13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67EE2-306A-4682-9A52-B42B3EA0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78DBA-9CE1-4A6E-8BA2-55D1B6065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25DE7D-0A10-4DC5-9892-80B35C98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6F903-1307-4A3D-A84E-25AB51F34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03C76D-D917-4A95-A0E4-7CAB4C9DA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4FA2AD-C99A-4C69-B56E-144E1847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99E0AD-FEFE-4F08-B28C-CDE49BBD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FB8BF7-3DFC-4AE2-985C-A800510A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09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AC989-69F3-4201-9FC0-90B8AA52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5AD89E-1A63-44B2-B035-C13E8BC6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FBB550-0E4C-4114-8B16-EAFE64CD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E16DE4-782A-417D-A409-0F8029D9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84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7FA4DF-E2E2-482C-B5B2-E15E1540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8493EF-2A53-4EC5-BC68-D368BD2C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394747-4EF8-48B3-A20B-915315CC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4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000A8-AECC-4D5D-B559-0C3196D8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854CF-977D-4D78-88B2-427DF3D9D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7CD19A-ED9A-4987-8AC2-DEA8C9717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A7FE21-6429-4130-9FB1-1F7A4862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0A002E-50D5-4799-89A5-D835FA385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8E0737-4CCC-40B9-99CB-CC47034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16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246BD-F775-43C1-ACC7-A2212D83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B5C5B9-F2F5-44D5-95A9-F290239134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979EF4-B958-4360-A99B-E120A88F1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F90070-240B-42A7-8E89-ECF8DB0A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7D1E6B-6964-4455-B8E5-062D3780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472D7C-F316-4589-98C6-FC65C1F1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69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18A2C65-4F15-40D2-BE9A-105515E6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2EF422-D3C2-4B26-ADAA-4A9C734AC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41548-A3EE-4837-B754-86D651597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3568-21F2-4D6E-868A-AB012786A275}" type="datetimeFigureOut">
              <a:rPr lang="es-MX" smtClean="0"/>
              <a:t>25/04/26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EBB7DE-9FF1-4D02-8A6F-448180694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EFA256-3223-4325-BA26-3019B59D4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231A-3293-4F1D-9301-DFE2997EB2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881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9" Type="http://schemas.openxmlformats.org/officeDocument/2006/relationships/image" Target="../media/image88.png"/><Relationship Id="rId21" Type="http://schemas.openxmlformats.org/officeDocument/2006/relationships/image" Target="../media/image70.png"/><Relationship Id="rId34" Type="http://schemas.openxmlformats.org/officeDocument/2006/relationships/image" Target="../media/image83.png"/><Relationship Id="rId42" Type="http://schemas.openxmlformats.org/officeDocument/2006/relationships/image" Target="../media/image91.png"/><Relationship Id="rId47" Type="http://schemas.openxmlformats.org/officeDocument/2006/relationships/image" Target="../media/image96.jpeg"/><Relationship Id="rId50" Type="http://schemas.openxmlformats.org/officeDocument/2006/relationships/image" Target="../media/image99.jpeg"/><Relationship Id="rId55" Type="http://schemas.openxmlformats.org/officeDocument/2006/relationships/image" Target="../media/image10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9" Type="http://schemas.openxmlformats.org/officeDocument/2006/relationships/image" Target="../media/image78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81.jpeg"/><Relationship Id="rId37" Type="http://schemas.openxmlformats.org/officeDocument/2006/relationships/image" Target="../media/image86.png"/><Relationship Id="rId40" Type="http://schemas.openxmlformats.org/officeDocument/2006/relationships/image" Target="../media/image89.png"/><Relationship Id="rId45" Type="http://schemas.openxmlformats.org/officeDocument/2006/relationships/image" Target="../media/image94.png"/><Relationship Id="rId53" Type="http://schemas.openxmlformats.org/officeDocument/2006/relationships/image" Target="../media/image102.jpeg"/><Relationship Id="rId58" Type="http://schemas.openxmlformats.org/officeDocument/2006/relationships/image" Target="../media/image107.jpeg"/><Relationship Id="rId5" Type="http://schemas.openxmlformats.org/officeDocument/2006/relationships/image" Target="../media/image54.emf"/><Relationship Id="rId61" Type="http://schemas.openxmlformats.org/officeDocument/2006/relationships/image" Target="../media/image110.emf"/><Relationship Id="rId19" Type="http://schemas.openxmlformats.org/officeDocument/2006/relationships/image" Target="../media/image6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jpeg"/><Relationship Id="rId43" Type="http://schemas.openxmlformats.org/officeDocument/2006/relationships/image" Target="../media/image92.png"/><Relationship Id="rId48" Type="http://schemas.openxmlformats.org/officeDocument/2006/relationships/image" Target="../media/image97.png"/><Relationship Id="rId56" Type="http://schemas.openxmlformats.org/officeDocument/2006/relationships/image" Target="../media/image105.png"/><Relationship Id="rId8" Type="http://schemas.openxmlformats.org/officeDocument/2006/relationships/image" Target="../media/image57.png"/><Relationship Id="rId51" Type="http://schemas.openxmlformats.org/officeDocument/2006/relationships/image" Target="../media/image100.png"/><Relationship Id="rId3" Type="http://schemas.openxmlformats.org/officeDocument/2006/relationships/image" Target="../media/image52.emf"/><Relationship Id="rId12" Type="http://schemas.openxmlformats.org/officeDocument/2006/relationships/image" Target="../media/image61.png"/><Relationship Id="rId17" Type="http://schemas.openxmlformats.org/officeDocument/2006/relationships/image" Target="../media/image66.jpeg"/><Relationship Id="rId25" Type="http://schemas.openxmlformats.org/officeDocument/2006/relationships/image" Target="../media/image74.png"/><Relationship Id="rId33" Type="http://schemas.openxmlformats.org/officeDocument/2006/relationships/image" Target="../media/image82.svg"/><Relationship Id="rId38" Type="http://schemas.openxmlformats.org/officeDocument/2006/relationships/image" Target="../media/image87.png"/><Relationship Id="rId46" Type="http://schemas.openxmlformats.org/officeDocument/2006/relationships/image" Target="../media/image95.png"/><Relationship Id="rId59" Type="http://schemas.openxmlformats.org/officeDocument/2006/relationships/image" Target="../media/image108.jpeg"/><Relationship Id="rId20" Type="http://schemas.openxmlformats.org/officeDocument/2006/relationships/image" Target="../media/image69.png"/><Relationship Id="rId41" Type="http://schemas.openxmlformats.org/officeDocument/2006/relationships/image" Target="../media/image90.jpeg"/><Relationship Id="rId5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5" Type="http://schemas.openxmlformats.org/officeDocument/2006/relationships/image" Target="../media/image64.jpe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emf"/><Relationship Id="rId49" Type="http://schemas.openxmlformats.org/officeDocument/2006/relationships/image" Target="../media/image98.emf"/><Relationship Id="rId57" Type="http://schemas.openxmlformats.org/officeDocument/2006/relationships/image" Target="../media/image106.png"/><Relationship Id="rId10" Type="http://schemas.openxmlformats.org/officeDocument/2006/relationships/image" Target="../media/image59.png"/><Relationship Id="rId31" Type="http://schemas.openxmlformats.org/officeDocument/2006/relationships/image" Target="../media/image80.png"/><Relationship Id="rId44" Type="http://schemas.openxmlformats.org/officeDocument/2006/relationships/image" Target="../media/image93.png"/><Relationship Id="rId52" Type="http://schemas.openxmlformats.org/officeDocument/2006/relationships/image" Target="../media/image101.png"/><Relationship Id="rId60" Type="http://schemas.openxmlformats.org/officeDocument/2006/relationships/image" Target="../media/image109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2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jpg"/><Relationship Id="rId5" Type="http://schemas.openxmlformats.org/officeDocument/2006/relationships/image" Target="../media/image113.png"/><Relationship Id="rId10" Type="http://schemas.openxmlformats.org/officeDocument/2006/relationships/image" Target="../media/image118.emf"/><Relationship Id="rId4" Type="http://schemas.openxmlformats.org/officeDocument/2006/relationships/image" Target="../media/image112.png"/><Relationship Id="rId9" Type="http://schemas.openxmlformats.org/officeDocument/2006/relationships/image" Target="../media/image1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emf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jpeg"/><Relationship Id="rId5" Type="http://schemas.openxmlformats.org/officeDocument/2006/relationships/image" Target="../media/image123.png"/><Relationship Id="rId15" Type="http://schemas.openxmlformats.org/officeDocument/2006/relationships/image" Target="../media/image2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1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5.emf"/><Relationship Id="rId7" Type="http://schemas.openxmlformats.org/officeDocument/2006/relationships/image" Target="../media/image14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10.emf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6.png"/><Relationship Id="rId21" Type="http://schemas.openxmlformats.org/officeDocument/2006/relationships/image" Target="../media/image161.png"/><Relationship Id="rId42" Type="http://schemas.openxmlformats.org/officeDocument/2006/relationships/image" Target="../media/image60.png"/><Relationship Id="rId47" Type="http://schemas.openxmlformats.org/officeDocument/2006/relationships/image" Target="../media/image66.jpeg"/><Relationship Id="rId63" Type="http://schemas.openxmlformats.org/officeDocument/2006/relationships/image" Target="../media/image82.svg"/><Relationship Id="rId68" Type="http://schemas.openxmlformats.org/officeDocument/2006/relationships/image" Target="../media/image87.png"/><Relationship Id="rId84" Type="http://schemas.openxmlformats.org/officeDocument/2006/relationships/image" Target="../media/image104.png"/><Relationship Id="rId89" Type="http://schemas.openxmlformats.org/officeDocument/2006/relationships/image" Target="../media/image109.png"/><Relationship Id="rId16" Type="http://schemas.openxmlformats.org/officeDocument/2006/relationships/image" Target="../media/image157.png"/><Relationship Id="rId11" Type="http://schemas.openxmlformats.org/officeDocument/2006/relationships/image" Target="../media/image152.png"/><Relationship Id="rId32" Type="http://schemas.openxmlformats.org/officeDocument/2006/relationships/image" Target="../media/image172.png"/><Relationship Id="rId37" Type="http://schemas.openxmlformats.org/officeDocument/2006/relationships/image" Target="../media/image55.jpeg"/><Relationship Id="rId53" Type="http://schemas.openxmlformats.org/officeDocument/2006/relationships/image" Target="../media/image72.png"/><Relationship Id="rId58" Type="http://schemas.openxmlformats.org/officeDocument/2006/relationships/image" Target="../media/image77.png"/><Relationship Id="rId74" Type="http://schemas.openxmlformats.org/officeDocument/2006/relationships/image" Target="../media/image93.png"/><Relationship Id="rId79" Type="http://schemas.openxmlformats.org/officeDocument/2006/relationships/image" Target="../media/image99.jpeg"/><Relationship Id="rId5" Type="http://schemas.openxmlformats.org/officeDocument/2006/relationships/image" Target="../media/image146.png"/><Relationship Id="rId90" Type="http://schemas.openxmlformats.org/officeDocument/2006/relationships/image" Target="../media/image2.png"/><Relationship Id="rId14" Type="http://schemas.openxmlformats.org/officeDocument/2006/relationships/image" Target="../media/image155.pn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61.png"/><Relationship Id="rId48" Type="http://schemas.openxmlformats.org/officeDocument/2006/relationships/image" Target="../media/image67.png"/><Relationship Id="rId56" Type="http://schemas.openxmlformats.org/officeDocument/2006/relationships/image" Target="../media/image75.png"/><Relationship Id="rId64" Type="http://schemas.openxmlformats.org/officeDocument/2006/relationships/image" Target="../media/image83.png"/><Relationship Id="rId69" Type="http://schemas.openxmlformats.org/officeDocument/2006/relationships/image" Target="../media/image88.png"/><Relationship Id="rId77" Type="http://schemas.openxmlformats.org/officeDocument/2006/relationships/image" Target="../media/image97.png"/><Relationship Id="rId8" Type="http://schemas.openxmlformats.org/officeDocument/2006/relationships/image" Target="../media/image149.jpeg"/><Relationship Id="rId51" Type="http://schemas.openxmlformats.org/officeDocument/2006/relationships/image" Target="../media/image70.png"/><Relationship Id="rId72" Type="http://schemas.openxmlformats.org/officeDocument/2006/relationships/image" Target="../media/image91.png"/><Relationship Id="rId80" Type="http://schemas.openxmlformats.org/officeDocument/2006/relationships/image" Target="../media/image100.png"/><Relationship Id="rId85" Type="http://schemas.openxmlformats.org/officeDocument/2006/relationships/image" Target="../media/image105.png"/><Relationship Id="rId3" Type="http://schemas.openxmlformats.org/officeDocument/2006/relationships/image" Target="../media/image144.png"/><Relationship Id="rId12" Type="http://schemas.openxmlformats.org/officeDocument/2006/relationships/image" Target="../media/image153.png"/><Relationship Id="rId17" Type="http://schemas.openxmlformats.org/officeDocument/2006/relationships/image" Target="../media/image64.jpeg"/><Relationship Id="rId25" Type="http://schemas.openxmlformats.org/officeDocument/2006/relationships/image" Target="../media/image165.svg"/><Relationship Id="rId33" Type="http://schemas.openxmlformats.org/officeDocument/2006/relationships/image" Target="../media/image173.png"/><Relationship Id="rId38" Type="http://schemas.openxmlformats.org/officeDocument/2006/relationships/image" Target="../media/image56.png"/><Relationship Id="rId46" Type="http://schemas.openxmlformats.org/officeDocument/2006/relationships/image" Target="../media/image65.png"/><Relationship Id="rId59" Type="http://schemas.openxmlformats.org/officeDocument/2006/relationships/image" Target="../media/image78.png"/><Relationship Id="rId67" Type="http://schemas.openxmlformats.org/officeDocument/2006/relationships/image" Target="../media/image86.png"/><Relationship Id="rId20" Type="http://schemas.openxmlformats.org/officeDocument/2006/relationships/image" Target="../media/image160.png"/><Relationship Id="rId41" Type="http://schemas.openxmlformats.org/officeDocument/2006/relationships/image" Target="../media/image59.png"/><Relationship Id="rId54" Type="http://schemas.openxmlformats.org/officeDocument/2006/relationships/image" Target="../media/image73.png"/><Relationship Id="rId62" Type="http://schemas.openxmlformats.org/officeDocument/2006/relationships/image" Target="../media/image81.jpeg"/><Relationship Id="rId70" Type="http://schemas.openxmlformats.org/officeDocument/2006/relationships/image" Target="../media/image89.png"/><Relationship Id="rId75" Type="http://schemas.openxmlformats.org/officeDocument/2006/relationships/image" Target="../media/image95.png"/><Relationship Id="rId83" Type="http://schemas.openxmlformats.org/officeDocument/2006/relationships/image" Target="../media/image103.png"/><Relationship Id="rId88" Type="http://schemas.openxmlformats.org/officeDocument/2006/relationships/image" Target="../media/image108.jpeg"/><Relationship Id="rId91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5" Type="http://schemas.openxmlformats.org/officeDocument/2006/relationships/image" Target="../media/image156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49" Type="http://schemas.openxmlformats.org/officeDocument/2006/relationships/image" Target="../media/image68.png"/><Relationship Id="rId57" Type="http://schemas.openxmlformats.org/officeDocument/2006/relationships/image" Target="../media/image76.png"/><Relationship Id="rId10" Type="http://schemas.openxmlformats.org/officeDocument/2006/relationships/image" Target="../media/image151.png"/><Relationship Id="rId31" Type="http://schemas.openxmlformats.org/officeDocument/2006/relationships/image" Target="../media/image171.png"/><Relationship Id="rId44" Type="http://schemas.openxmlformats.org/officeDocument/2006/relationships/image" Target="../media/image62.png"/><Relationship Id="rId52" Type="http://schemas.openxmlformats.org/officeDocument/2006/relationships/image" Target="../media/image71.png"/><Relationship Id="rId60" Type="http://schemas.openxmlformats.org/officeDocument/2006/relationships/image" Target="../media/image79.png"/><Relationship Id="rId65" Type="http://schemas.openxmlformats.org/officeDocument/2006/relationships/image" Target="../media/image84.jpeg"/><Relationship Id="rId73" Type="http://schemas.openxmlformats.org/officeDocument/2006/relationships/image" Target="../media/image92.png"/><Relationship Id="rId78" Type="http://schemas.openxmlformats.org/officeDocument/2006/relationships/image" Target="../media/image98.emf"/><Relationship Id="rId81" Type="http://schemas.openxmlformats.org/officeDocument/2006/relationships/image" Target="../media/image101.png"/><Relationship Id="rId86" Type="http://schemas.openxmlformats.org/officeDocument/2006/relationships/image" Target="../media/image10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3" Type="http://schemas.openxmlformats.org/officeDocument/2006/relationships/image" Target="../media/image154.png"/><Relationship Id="rId18" Type="http://schemas.openxmlformats.org/officeDocument/2006/relationships/image" Target="../media/image158.png"/><Relationship Id="rId39" Type="http://schemas.openxmlformats.org/officeDocument/2006/relationships/image" Target="../media/image57.png"/><Relationship Id="rId34" Type="http://schemas.openxmlformats.org/officeDocument/2006/relationships/image" Target="../media/image174.png"/><Relationship Id="rId50" Type="http://schemas.openxmlformats.org/officeDocument/2006/relationships/image" Target="../media/image69.png"/><Relationship Id="rId55" Type="http://schemas.openxmlformats.org/officeDocument/2006/relationships/image" Target="../media/image74.png"/><Relationship Id="rId76" Type="http://schemas.openxmlformats.org/officeDocument/2006/relationships/image" Target="../media/image96.jpeg"/><Relationship Id="rId7" Type="http://schemas.openxmlformats.org/officeDocument/2006/relationships/image" Target="../media/image148.png"/><Relationship Id="rId71" Type="http://schemas.openxmlformats.org/officeDocument/2006/relationships/image" Target="../media/image90.jpeg"/><Relationship Id="rId2" Type="http://schemas.openxmlformats.org/officeDocument/2006/relationships/image" Target="../media/image143.jpeg"/><Relationship Id="rId29" Type="http://schemas.openxmlformats.org/officeDocument/2006/relationships/image" Target="../media/image169.png"/><Relationship Id="rId24" Type="http://schemas.openxmlformats.org/officeDocument/2006/relationships/image" Target="../media/image164.png"/><Relationship Id="rId40" Type="http://schemas.openxmlformats.org/officeDocument/2006/relationships/image" Target="../media/image58.png"/><Relationship Id="rId45" Type="http://schemas.openxmlformats.org/officeDocument/2006/relationships/image" Target="../media/image63.png"/><Relationship Id="rId66" Type="http://schemas.openxmlformats.org/officeDocument/2006/relationships/image" Target="../media/image85.emf"/><Relationship Id="rId87" Type="http://schemas.openxmlformats.org/officeDocument/2006/relationships/image" Target="../media/image107.jpeg"/><Relationship Id="rId61" Type="http://schemas.openxmlformats.org/officeDocument/2006/relationships/image" Target="../media/image80.png"/><Relationship Id="rId82" Type="http://schemas.openxmlformats.org/officeDocument/2006/relationships/image" Target="../media/image102.jpeg"/><Relationship Id="rId19" Type="http://schemas.openxmlformats.org/officeDocument/2006/relationships/image" Target="../media/image1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emf"/><Relationship Id="rId4" Type="http://schemas.openxmlformats.org/officeDocument/2006/relationships/image" Target="../media/image1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emf"/><Relationship Id="rId17" Type="http://schemas.openxmlformats.org/officeDocument/2006/relationships/image" Target="../media/image21.jpeg"/><Relationship Id="rId2" Type="http://schemas.openxmlformats.org/officeDocument/2006/relationships/image" Target="../media/image6.em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emf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chart" Target="../charts/chart1.xml"/><Relationship Id="rId7" Type="http://schemas.openxmlformats.org/officeDocument/2006/relationships/image" Target="../media/image43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2.png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4BC6DF5-F159-75DD-7BDD-5943160265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9D6A7BE-6114-221C-31D2-05BA55FA89CD}"/>
              </a:ext>
            </a:extLst>
          </p:cNvPr>
          <p:cNvSpPr txBox="1"/>
          <p:nvPr/>
        </p:nvSpPr>
        <p:spPr>
          <a:xfrm>
            <a:off x="7973622" y="1009538"/>
            <a:ext cx="37882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2025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8F724A-AFB0-2189-2F3C-F70FAFF06C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575" y="4425397"/>
            <a:ext cx="2534264" cy="25342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892D519-3FB0-5A7F-E004-BD2A4ABB9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480" y="6170042"/>
            <a:ext cx="1478094" cy="44501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A1BA382-09C4-C8E9-725E-C98205EF7F18}"/>
              </a:ext>
            </a:extLst>
          </p:cNvPr>
          <p:cNvSpPr txBox="1"/>
          <p:nvPr/>
        </p:nvSpPr>
        <p:spPr>
          <a:xfrm>
            <a:off x="6989718" y="2949078"/>
            <a:ext cx="520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INFORME ANUAL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E10FC4D-6083-2548-21FE-C69DC8666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30" y="6348019"/>
            <a:ext cx="3633144" cy="2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84FC44-217E-5962-2027-7981383C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0" r="1886"/>
          <a:stretch>
            <a:fillRect/>
          </a:stretch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4190C97-3A11-E137-2B8C-58EE522BAF57}"/>
              </a:ext>
            </a:extLst>
          </p:cNvPr>
          <p:cNvSpPr txBox="1"/>
          <p:nvPr/>
        </p:nvSpPr>
        <p:spPr>
          <a:xfrm>
            <a:off x="6289833" y="5839107"/>
            <a:ext cx="4763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419" sz="3200" b="1" u="none" strike="noStrike" dirty="0">
                <a:ln>
                  <a:noFill/>
                </a:ln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¡Muchas gracias!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D7D65C-D166-191D-C565-407857CDA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86" y="1086824"/>
            <a:ext cx="5375124" cy="42411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116376-8093-8DC4-8653-23A21D020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19" y="372562"/>
            <a:ext cx="3280629" cy="10336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806FDF-8B75-EC93-3473-F573E9B45C21}"/>
              </a:ext>
            </a:extLst>
          </p:cNvPr>
          <p:cNvSpPr txBox="1"/>
          <p:nvPr/>
        </p:nvSpPr>
        <p:spPr>
          <a:xfrm>
            <a:off x="791919" y="5127076"/>
            <a:ext cx="366463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just"/>
            <a:r>
              <a:rPr lang="es-MX" sz="1600" b="0" dirty="0">
                <a:solidFill>
                  <a:schemeClr val="bg1"/>
                </a:solidFill>
              </a:rPr>
              <a:t>Campaña de acopio de alimentos no perecederos, principalmente arroz y frijol, enfocada al sector empresarial, comunidades y escuelas.</a:t>
            </a:r>
            <a:endParaRPr kumimoji="0" lang="es-MX" sz="16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75CBC7-3E8D-5B4C-B13A-74F8A0955A43}"/>
              </a:ext>
            </a:extLst>
          </p:cNvPr>
          <p:cNvSpPr txBox="1"/>
          <p:nvPr/>
        </p:nvSpPr>
        <p:spPr>
          <a:xfrm>
            <a:off x="6102374" y="1474793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72,806 kg. acopiados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FAAC832E-9459-0A3D-0018-1F9EF562A3D8}"/>
              </a:ext>
            </a:extLst>
          </p:cNvPr>
          <p:cNvSpPr/>
          <p:nvPr/>
        </p:nvSpPr>
        <p:spPr>
          <a:xfrm>
            <a:off x="5248469" y="2120447"/>
            <a:ext cx="6590371" cy="3616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Picture 12" descr="Qué hay detrás del famoso logotipo de FedEx?">
            <a:extLst>
              <a:ext uri="{FF2B5EF4-FFF2-40B4-BE49-F238E27FC236}">
                <a16:creationId xmlns:a16="http://schemas.microsoft.com/office/drawing/2014/main" id="{ACBA2E7E-95BD-685A-8ED9-7F7FDB1AB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353" y="2347139"/>
            <a:ext cx="843869" cy="3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5" descr="Albaugh">
            <a:extLst>
              <a:ext uri="{FF2B5EF4-FFF2-40B4-BE49-F238E27FC236}">
                <a16:creationId xmlns:a16="http://schemas.microsoft.com/office/drawing/2014/main" id="{929066DF-5334-3312-7BB2-1B494C22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026" y="2236678"/>
            <a:ext cx="930129" cy="6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SEMS Logo PNG Vector (AI) Free Download">
            <a:extLst>
              <a:ext uri="{FF2B5EF4-FFF2-40B4-BE49-F238E27FC236}">
                <a16:creationId xmlns:a16="http://schemas.microsoft.com/office/drawing/2014/main" id="{BD89CB37-4B99-CC68-A6EA-7069D9B7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833" y="2380592"/>
            <a:ext cx="897319" cy="2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Consejo de Centro | CUCEA">
            <a:extLst>
              <a:ext uri="{FF2B5EF4-FFF2-40B4-BE49-F238E27FC236}">
                <a16:creationId xmlns:a16="http://schemas.microsoft.com/office/drawing/2014/main" id="{B2044C21-4295-BEFC-4689-68E46BAF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7387" y="2359526"/>
            <a:ext cx="1125793" cy="2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7">
            <a:extLst>
              <a:ext uri="{FF2B5EF4-FFF2-40B4-BE49-F238E27FC236}">
                <a16:creationId xmlns:a16="http://schemas.microsoft.com/office/drawing/2014/main" id="{0D3A9477-2076-1120-C135-CF1208BC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486" y="2293829"/>
            <a:ext cx="349274" cy="3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9">
            <a:extLst>
              <a:ext uri="{FF2B5EF4-FFF2-40B4-BE49-F238E27FC236}">
                <a16:creationId xmlns:a16="http://schemas.microsoft.com/office/drawing/2014/main" id="{73EA4BC7-8493-AB9A-AF20-CDE5B480E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592" y="2311566"/>
            <a:ext cx="550252" cy="3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3" descr="Colegio La Paz Guadalajara">
            <a:extLst>
              <a:ext uri="{FF2B5EF4-FFF2-40B4-BE49-F238E27FC236}">
                <a16:creationId xmlns:a16="http://schemas.microsoft.com/office/drawing/2014/main" id="{8041A0D7-1C60-45B8-E8E2-E2CF52BC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202" y="2339880"/>
            <a:ext cx="866812" cy="3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C14548F-61E1-3FCD-5E8D-06FB6507BD8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243" y="2851539"/>
            <a:ext cx="847492" cy="261084"/>
          </a:xfrm>
          <a:prstGeom prst="rect">
            <a:avLst/>
          </a:prstGeom>
        </p:spPr>
      </p:pic>
      <p:pic>
        <p:nvPicPr>
          <p:cNvPr id="28" name="Picture 18" descr="ITESM + Tec de Monterrey Artwork – javier arturo rodríguez">
            <a:extLst>
              <a:ext uri="{FF2B5EF4-FFF2-40B4-BE49-F238E27FC236}">
                <a16:creationId xmlns:a16="http://schemas.microsoft.com/office/drawing/2014/main" id="{D34D8FA3-EA95-B94F-B964-9BA29DC1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625" y="2859363"/>
            <a:ext cx="932687" cy="2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534;g12b2ee69d15_0_871" descr="Jabil lanza Jabil Healthcare, el mayor proveedor de soluciones manufactura  para el Sector Médico | Business Wire">
            <a:extLst>
              <a:ext uri="{FF2B5EF4-FFF2-40B4-BE49-F238E27FC236}">
                <a16:creationId xmlns:a16="http://schemas.microsoft.com/office/drawing/2014/main" id="{0327840C-E948-E966-FB8A-A6FE4AC14D00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935" y="2851539"/>
            <a:ext cx="840217" cy="21791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EEA806FA-ADAA-DB30-B54B-B7158682AFF7}"/>
              </a:ext>
            </a:extLst>
          </p:cNvPr>
          <p:cNvSpPr txBox="1"/>
          <p:nvPr/>
        </p:nvSpPr>
        <p:spPr>
          <a:xfrm>
            <a:off x="5373429" y="3225216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</a:rPr>
              <a:t>ANDRES </a:t>
            </a:r>
          </a:p>
          <a:p>
            <a:r>
              <a:rPr lang="es-MX" sz="800" b="1" dirty="0">
                <a:latin typeface="Arial" panose="020B0604020202020204" pitchFamily="34" charset="0"/>
              </a:rPr>
              <a:t>CASTRO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06532F-BAAA-B540-1221-815536C7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27" y="2780754"/>
            <a:ext cx="620757" cy="4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amex Logo - símbolo, significado logotipo, historia, PNG">
            <a:extLst>
              <a:ext uri="{FF2B5EF4-FFF2-40B4-BE49-F238E27FC236}">
                <a16:creationId xmlns:a16="http://schemas.microsoft.com/office/drawing/2014/main" id="{74DF226A-FB7C-51D5-864F-6DBC7B2E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8016" y="2756957"/>
            <a:ext cx="839370" cy="4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rcel Logo PNG Vector (EPS) Free Download">
            <a:extLst>
              <a:ext uri="{FF2B5EF4-FFF2-40B4-BE49-F238E27FC236}">
                <a16:creationId xmlns:a16="http://schemas.microsoft.com/office/drawing/2014/main" id="{BEC7171D-57FA-34DD-FF09-6A4A48A55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456" y="2739188"/>
            <a:ext cx="391088" cy="3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7AD1042-652A-659B-3D5E-3D69B311C0E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391" y="2570198"/>
            <a:ext cx="796470" cy="796470"/>
          </a:xfrm>
          <a:prstGeom prst="rect">
            <a:avLst/>
          </a:prstGeom>
        </p:spPr>
      </p:pic>
      <p:pic>
        <p:nvPicPr>
          <p:cNvPr id="32" name="Picture 4" descr="Nosotros - Barra de Navegación - CEDI Guadalajara">
            <a:extLst>
              <a:ext uri="{FF2B5EF4-FFF2-40B4-BE49-F238E27FC236}">
                <a16:creationId xmlns:a16="http://schemas.microsoft.com/office/drawing/2014/main" id="{9C2C918E-581E-B471-E7A6-BEF9FB4A6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16306" y="2747927"/>
            <a:ext cx="733016" cy="33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BACF9919-FEE5-9FFC-1FCE-25F8A322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571" y="3245005"/>
            <a:ext cx="513839" cy="2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E0A9451-536A-B7D0-BC7C-AB9172446E59}"/>
              </a:ext>
            </a:extLst>
          </p:cNvPr>
          <p:cNvSpPr txBox="1"/>
          <p:nvPr/>
        </p:nvSpPr>
        <p:spPr>
          <a:xfrm>
            <a:off x="7372506" y="3226185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</a:rPr>
              <a:t>SOFIA</a:t>
            </a:r>
          </a:p>
          <a:p>
            <a:pPr algn="ctr"/>
            <a:r>
              <a:rPr lang="es-MX" sz="800" b="1" dirty="0">
                <a:latin typeface="Arial" panose="020B0604020202020204" pitchFamily="34" charset="0"/>
              </a:rPr>
              <a:t>CUEVAS </a:t>
            </a:r>
          </a:p>
        </p:txBody>
      </p:sp>
      <p:pic>
        <p:nvPicPr>
          <p:cNvPr id="37" name="Picture 20" descr="Universidad del Valle de México (UVM), campus Mexicali : Centros de  educación México : Sistema de Información Cultural-Secretaría de Cultura">
            <a:extLst>
              <a:ext uri="{FF2B5EF4-FFF2-40B4-BE49-F238E27FC236}">
                <a16:creationId xmlns:a16="http://schemas.microsoft.com/office/drawing/2014/main" id="{9F3AF4F4-4887-6180-4EDE-33EDBCD2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622" y="3268354"/>
            <a:ext cx="590918" cy="2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689BD78-1AB7-1364-68EF-86A5B139C3A6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989" y="3245005"/>
            <a:ext cx="598695" cy="312652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52D078B2-E733-B763-0368-8D6E09A50E8F}"/>
              </a:ext>
            </a:extLst>
          </p:cNvPr>
          <p:cNvSpPr txBox="1"/>
          <p:nvPr/>
        </p:nvSpPr>
        <p:spPr>
          <a:xfrm>
            <a:off x="8626957" y="3226319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</a:rPr>
              <a:t>RAUL </a:t>
            </a:r>
          </a:p>
          <a:p>
            <a:pPr algn="ctr"/>
            <a:r>
              <a:rPr lang="es-MX" sz="800" b="1" dirty="0">
                <a:latin typeface="Arial" panose="020B0604020202020204" pitchFamily="34" charset="0"/>
              </a:rPr>
              <a:t>LORENCES</a:t>
            </a:r>
          </a:p>
          <a:p>
            <a:pPr algn="ctr"/>
            <a:endParaRPr lang="es-MX" sz="800" b="1" dirty="0">
              <a:latin typeface="Arial" panose="020B0604020202020204" pitchFamily="34" charset="0"/>
            </a:endParaRPr>
          </a:p>
        </p:txBody>
      </p:sp>
      <p:pic>
        <p:nvPicPr>
          <p:cNvPr id="1032" name="Picture 8" descr="Súper Dulcería Virgo – De dulces, un universo">
            <a:extLst>
              <a:ext uri="{FF2B5EF4-FFF2-40B4-BE49-F238E27FC236}">
                <a16:creationId xmlns:a16="http://schemas.microsoft.com/office/drawing/2014/main" id="{67E02FE1-8B8D-45E2-3B26-5BE3A55D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8675" y="3173788"/>
            <a:ext cx="456731" cy="3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64734C9-7A7D-84F4-4817-001DC855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364" y="3328689"/>
            <a:ext cx="613006" cy="18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AF26441-A6E0-20D7-282D-FEFA692E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9610" y="3281234"/>
            <a:ext cx="875663" cy="2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90DA053-233F-74EC-12E3-BED2983CA9E0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854" y="3651574"/>
            <a:ext cx="865171" cy="29037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C297580-B9CF-C2DC-A6D2-DF8DFDD2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012" y="3726984"/>
            <a:ext cx="562607" cy="2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nfitexpo::">
            <a:extLst>
              <a:ext uri="{FF2B5EF4-FFF2-40B4-BE49-F238E27FC236}">
                <a16:creationId xmlns:a16="http://schemas.microsoft.com/office/drawing/2014/main" id="{AE3196D4-B634-2055-AF81-84F00A34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789" y="3687983"/>
            <a:ext cx="785453" cy="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re Suites | Premium Living">
            <a:extLst>
              <a:ext uri="{FF2B5EF4-FFF2-40B4-BE49-F238E27FC236}">
                <a16:creationId xmlns:a16="http://schemas.microsoft.com/office/drawing/2014/main" id="{C017DEA9-0285-71E4-580B-4B2E9849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242" y="3660900"/>
            <a:ext cx="587025" cy="3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647C63-1320-2C8E-2D46-787F3C0DEC45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790" y="3706182"/>
            <a:ext cx="721673" cy="2405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5FA6BB7-DC55-5E1D-1DED-E762AEA6F78F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728" y="3687983"/>
            <a:ext cx="522176" cy="29372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CDBB937A-9330-DA6E-9BF7-B5226C7FF0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98715" y="3729606"/>
            <a:ext cx="1029239" cy="229863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B5E8ABF3-99B4-0831-C6E2-6EB61F26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0075" y="3729606"/>
            <a:ext cx="440326" cy="1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193A6455-5460-9B4F-A57D-5368AF3E20C0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776" y="4105529"/>
            <a:ext cx="464598" cy="29037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3CB2D3B-B3F7-E14B-F74B-4AD9B5F20A4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85963" y="3854060"/>
            <a:ext cx="1170011" cy="904099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63E2DDD5-2D91-FF37-2CF3-B81B9CF9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085" y="5452921"/>
            <a:ext cx="471368" cy="1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o hay ninguna descripción de la foto disponible.">
            <a:extLst>
              <a:ext uri="{FF2B5EF4-FFF2-40B4-BE49-F238E27FC236}">
                <a16:creationId xmlns:a16="http://schemas.microsoft.com/office/drawing/2014/main" id="{DF37865B-9AB4-4F8A-7B59-9E1EF004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136" y="4168485"/>
            <a:ext cx="296824" cy="2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4FF2C8DE-30A8-4CCE-55D8-622637988247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9811" y="4238481"/>
            <a:ext cx="795106" cy="151272"/>
          </a:xfrm>
          <a:prstGeom prst="rect">
            <a:avLst/>
          </a:prstGeom>
        </p:spPr>
      </p:pic>
      <p:pic>
        <p:nvPicPr>
          <p:cNvPr id="1042" name="Picture 18" descr="GESTION DE DOCUMENTOS">
            <a:extLst>
              <a:ext uri="{FF2B5EF4-FFF2-40B4-BE49-F238E27FC236}">
                <a16:creationId xmlns:a16="http://schemas.microsoft.com/office/drawing/2014/main" id="{B9E9BC03-EEF9-21DE-8643-E6638A586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9576" y="4112665"/>
            <a:ext cx="423247" cy="4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o hay ninguna descripción de la foto disponible.">
            <a:extLst>
              <a:ext uri="{FF2B5EF4-FFF2-40B4-BE49-F238E27FC236}">
                <a16:creationId xmlns:a16="http://schemas.microsoft.com/office/drawing/2014/main" id="{176B06EE-6297-9E32-D742-8E05B1F5C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7692" y="4057652"/>
            <a:ext cx="551091" cy="55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dentidad | Escuela Bancaria y Comercial">
            <a:extLst>
              <a:ext uri="{FF2B5EF4-FFF2-40B4-BE49-F238E27FC236}">
                <a16:creationId xmlns:a16="http://schemas.microsoft.com/office/drawing/2014/main" id="{9A0BBC02-4131-FC22-11D2-1CCDD9B9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2199" y="4096311"/>
            <a:ext cx="484996" cy="3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Lago de Chapala – Mexican Depot">
            <a:extLst>
              <a:ext uri="{FF2B5EF4-FFF2-40B4-BE49-F238E27FC236}">
                <a16:creationId xmlns:a16="http://schemas.microsoft.com/office/drawing/2014/main" id="{6AA50335-F453-857C-C09B-0E04AAA3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9907" y="3878600"/>
            <a:ext cx="789268" cy="7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B8839B9C-E9C6-E4F2-ADFC-033DC82FA552}"/>
              </a:ext>
            </a:extLst>
          </p:cNvPr>
          <p:cNvSpPr txBox="1"/>
          <p:nvPr/>
        </p:nvSpPr>
        <p:spPr>
          <a:xfrm>
            <a:off x="5361535" y="451209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</a:rPr>
              <a:t>WILLIAM</a:t>
            </a:r>
          </a:p>
          <a:p>
            <a:r>
              <a:rPr lang="es-MX" sz="800" b="1" dirty="0">
                <a:latin typeface="Arial" panose="020B0604020202020204" pitchFamily="34" charset="0"/>
              </a:rPr>
              <a:t>ROMERO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E0B74BC9-88D5-ABAC-C45B-F9141D0A9E76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98" y="4624150"/>
            <a:ext cx="622479" cy="151954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B0148552-66F4-A01F-1B45-1732124B7304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856" y="4662619"/>
            <a:ext cx="517215" cy="215506"/>
          </a:xfrm>
          <a:prstGeom prst="rect">
            <a:avLst/>
          </a:prstGeom>
        </p:spPr>
      </p:pic>
      <p:pic>
        <p:nvPicPr>
          <p:cNvPr id="1050" name="Picture 26" descr="Genpact - Wikipedia">
            <a:extLst>
              <a:ext uri="{FF2B5EF4-FFF2-40B4-BE49-F238E27FC236}">
                <a16:creationId xmlns:a16="http://schemas.microsoft.com/office/drawing/2014/main" id="{10F513B8-7C38-8524-4925-D8900AA5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492" y="4592459"/>
            <a:ext cx="759491" cy="2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Elanco - BM Editores">
            <a:extLst>
              <a:ext uri="{FF2B5EF4-FFF2-40B4-BE49-F238E27FC236}">
                <a16:creationId xmlns:a16="http://schemas.microsoft.com/office/drawing/2014/main" id="{20C34A15-7FC6-F172-6169-999EF88B2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581" y="4559595"/>
            <a:ext cx="600871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estaurantes de cocina mexicana | Grupo Hunan">
            <a:extLst>
              <a:ext uri="{FF2B5EF4-FFF2-40B4-BE49-F238E27FC236}">
                <a16:creationId xmlns:a16="http://schemas.microsoft.com/office/drawing/2014/main" id="{CD79980E-80EF-5503-7202-EC34FFEA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0617" y="4926275"/>
            <a:ext cx="522177" cy="2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F48E76-4A74-2EDA-2700-58C78E3822B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742372" y="4658188"/>
            <a:ext cx="845734" cy="187941"/>
          </a:xfrm>
          <a:prstGeom prst="rect">
            <a:avLst/>
          </a:prstGeom>
        </p:spPr>
      </p:pic>
      <p:pic>
        <p:nvPicPr>
          <p:cNvPr id="11" name="Picture 2" descr="KidZania logo - símbolo, significado logotipo, historia, PNG">
            <a:extLst>
              <a:ext uri="{FF2B5EF4-FFF2-40B4-BE49-F238E27FC236}">
                <a16:creationId xmlns:a16="http://schemas.microsoft.com/office/drawing/2014/main" id="{AFA86D03-B984-7DC7-FA36-9318FDD7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765" y="4608999"/>
            <a:ext cx="822707" cy="2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nos con Malvavisco la Tapatia SA de CV">
            <a:extLst>
              <a:ext uri="{FF2B5EF4-FFF2-40B4-BE49-F238E27FC236}">
                <a16:creationId xmlns:a16="http://schemas.microsoft.com/office/drawing/2014/main" id="{E516DD42-7647-23C0-3F33-04B74098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037" y="4921319"/>
            <a:ext cx="916989" cy="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AE626DE-594E-D9CD-0D16-1DA6A956FB67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384" y="5133623"/>
            <a:ext cx="1195941" cy="13080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902E57AF-0B15-8A5A-B64B-CD5EE24A694C}"/>
              </a:ext>
            </a:extLst>
          </p:cNvPr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193" y="5298075"/>
            <a:ext cx="663911" cy="373450"/>
          </a:xfrm>
          <a:prstGeom prst="rect">
            <a:avLst/>
          </a:prstGeom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176AA1C8-4AC0-FB50-56B9-17BFDA82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836" y="5261143"/>
            <a:ext cx="349274" cy="3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ome - Grupo Trimex - Harinas de trigo">
            <a:extLst>
              <a:ext uri="{FF2B5EF4-FFF2-40B4-BE49-F238E27FC236}">
                <a16:creationId xmlns:a16="http://schemas.microsoft.com/office/drawing/2014/main" id="{5B4C2CD1-A2F7-F1CB-116E-4845276E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9092" y="5318177"/>
            <a:ext cx="457474" cy="2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Acerca de nosotros | TyP">
            <a:extLst>
              <a:ext uri="{FF2B5EF4-FFF2-40B4-BE49-F238E27FC236}">
                <a16:creationId xmlns:a16="http://schemas.microsoft.com/office/drawing/2014/main" id="{2DBB4E88-497E-2C2A-4531-ADFCA4E2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314" y="5356294"/>
            <a:ext cx="666537" cy="2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5F62FF21-DC6E-151A-789F-7F26A1BFEDD7}"/>
              </a:ext>
            </a:extLst>
          </p:cNvPr>
          <p:cNvSpPr txBox="1"/>
          <p:nvPr/>
        </p:nvSpPr>
        <p:spPr>
          <a:xfrm>
            <a:off x="10049639" y="4989405"/>
            <a:ext cx="748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</a:rPr>
              <a:t>UVA AVIÑA</a:t>
            </a:r>
          </a:p>
        </p:txBody>
      </p:sp>
      <p:pic>
        <p:nvPicPr>
          <p:cNvPr id="55" name="Picture 12" descr="Pepitos | LogoFan de Logopedia | Fandom">
            <a:extLst>
              <a:ext uri="{FF2B5EF4-FFF2-40B4-BE49-F238E27FC236}">
                <a16:creationId xmlns:a16="http://schemas.microsoft.com/office/drawing/2014/main" id="{A2A62517-05EA-B967-F4BE-BA68EB2E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9931" y="4988409"/>
            <a:ext cx="602946" cy="2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ew Logo and Identity for Universidad TecMilenio by Chermayeff &amp; Geismar &amp;  Haviv">
            <a:extLst>
              <a:ext uri="{FF2B5EF4-FFF2-40B4-BE49-F238E27FC236}">
                <a16:creationId xmlns:a16="http://schemas.microsoft.com/office/drawing/2014/main" id="{4E00D8F4-9B14-9048-C76F-238591AB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412" y="5359950"/>
            <a:ext cx="856139" cy="2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o hay ninguna descripción de la foto disponible.">
            <a:extLst>
              <a:ext uri="{FF2B5EF4-FFF2-40B4-BE49-F238E27FC236}">
                <a16:creationId xmlns:a16="http://schemas.microsoft.com/office/drawing/2014/main" id="{0BBA3F6A-DDF1-A686-AFE0-6C9B6C265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499" b="-80499"/>
          <a:stretch>
            <a:fillRect/>
          </a:stretch>
        </p:blipFill>
        <p:spPr bwMode="auto">
          <a:xfrm>
            <a:off x="10580221" y="5298075"/>
            <a:ext cx="673368" cy="6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AED341D-D7BD-6786-FD5A-02F2ED6DA95B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665" y="5041901"/>
            <a:ext cx="565028" cy="205010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E53DB3A1-0F42-DD03-5992-6013209A7545}"/>
              </a:ext>
            </a:extLst>
          </p:cNvPr>
          <p:cNvSpPr txBox="1"/>
          <p:nvPr/>
        </p:nvSpPr>
        <p:spPr>
          <a:xfrm>
            <a:off x="8561736" y="4955062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>
                <a:latin typeface="Arial" panose="020B0604020202020204" pitchFamily="34" charset="0"/>
              </a:rPr>
              <a:t>IATEM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5E07A33-AE20-26AC-8787-7952D295E886}"/>
              </a:ext>
            </a:extLst>
          </p:cNvPr>
          <p:cNvPicPr>
            <a:picLocks noChangeAspect="1"/>
          </p:cNvPicPr>
          <p:nvPr/>
        </p:nvPicPr>
        <p:blipFill>
          <a:blip r:embed="rId61"/>
          <a:srcRect l="43947" r="25327"/>
          <a:stretch>
            <a:fillRect/>
          </a:stretch>
        </p:blipFill>
        <p:spPr>
          <a:xfrm>
            <a:off x="10455900" y="354085"/>
            <a:ext cx="1344107" cy="8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7CD63133-594A-4791-8835-6948FA0DDD21}"/>
              </a:ext>
            </a:extLst>
          </p:cNvPr>
          <p:cNvSpPr/>
          <p:nvPr/>
        </p:nvSpPr>
        <p:spPr>
          <a:xfrm>
            <a:off x="3083105" y="406021"/>
            <a:ext cx="6036351" cy="65883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CERTIFICACIONES OBTENIDAS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3F61943-712D-A1D9-0497-36A358D87DA0}"/>
              </a:ext>
            </a:extLst>
          </p:cNvPr>
          <p:cNvSpPr/>
          <p:nvPr/>
        </p:nvSpPr>
        <p:spPr>
          <a:xfrm>
            <a:off x="0" y="0"/>
            <a:ext cx="685080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B6540D3-7354-2A9A-B277-95E73448A5E6}"/>
              </a:ext>
            </a:extLst>
          </p:cNvPr>
          <p:cNvSpPr/>
          <p:nvPr/>
        </p:nvSpPr>
        <p:spPr>
          <a:xfrm>
            <a:off x="-1" y="6329938"/>
            <a:ext cx="12192000" cy="528062"/>
          </a:xfrm>
          <a:prstGeom prst="rect">
            <a:avLst/>
          </a:prstGeom>
          <a:solidFill>
            <a:srgbClr val="EC7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CDC231-DEEA-3A4D-C0DE-32889F85FD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387" y="230996"/>
            <a:ext cx="993059" cy="1250593"/>
          </a:xfrm>
          <a:prstGeom prst="rect">
            <a:avLst/>
          </a:prstGeom>
        </p:spPr>
      </p:pic>
      <p:pic>
        <p:nvPicPr>
          <p:cNvPr id="8" name="Imagen 7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57E5754-3715-2335-2136-541FE66AC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1434" y="4039541"/>
            <a:ext cx="1352977" cy="133247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CF82523-DCBB-36DB-7219-CC6DC4CE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523" y="4126230"/>
            <a:ext cx="1723530" cy="3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icrositio OSC Archivos - Centro Mexicano Pro Bono, A.C.">
            <a:extLst>
              <a:ext uri="{FF2B5EF4-FFF2-40B4-BE49-F238E27FC236}">
                <a16:creationId xmlns:a16="http://schemas.microsoft.com/office/drawing/2014/main" id="{F1006F04-B964-8AB8-EDA5-F6FCBDD6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409" y="4525364"/>
            <a:ext cx="1750424" cy="5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rsos Culturales y Técnicos - International Lean Six Sigma">
            <a:extLst>
              <a:ext uri="{FF2B5EF4-FFF2-40B4-BE49-F238E27FC236}">
                <a16:creationId xmlns:a16="http://schemas.microsoft.com/office/drawing/2014/main" id="{C83AE646-3807-963D-7277-C06F2A75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404" y="4039541"/>
            <a:ext cx="1546373" cy="9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ECOCE Archivos - Revista Ganar-Ganar">
            <a:extLst>
              <a:ext uri="{FF2B5EF4-FFF2-40B4-BE49-F238E27FC236}">
                <a16:creationId xmlns:a16="http://schemas.microsoft.com/office/drawing/2014/main" id="{84A4594D-391F-A36A-A7A2-260223C06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2621" y="4091713"/>
            <a:ext cx="1104993" cy="95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E7C97E9-BF82-5E65-2B29-26F506EE5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032" y="1771094"/>
            <a:ext cx="1106228" cy="11062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0D22D19-4516-8873-02C9-C82A42500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9488" y="1765774"/>
            <a:ext cx="1116868" cy="11168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E7D31-FA07-2068-B663-5AE9623920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r="49972" b="10061"/>
          <a:stretch>
            <a:fillRect/>
          </a:stretch>
        </p:blipFill>
        <p:spPr>
          <a:xfrm>
            <a:off x="7447262" y="1705478"/>
            <a:ext cx="1171548" cy="12374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D459AE-48F3-2C3A-CDF7-0BAE9BB10A2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46004"/>
          <a:stretch>
            <a:fillRect/>
          </a:stretch>
        </p:blipFill>
        <p:spPr>
          <a:xfrm>
            <a:off x="9530519" y="1685575"/>
            <a:ext cx="1806233" cy="13204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8132BE1-A8C3-4F03-9FB1-F39BBF604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306662" y="287754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9193D7A-47FC-CF9C-9250-831A805BA8B0}"/>
              </a:ext>
            </a:extLst>
          </p:cNvPr>
          <p:cNvSpPr/>
          <p:nvPr/>
        </p:nvSpPr>
        <p:spPr>
          <a:xfrm>
            <a:off x="-1" y="0"/>
            <a:ext cx="12192000" cy="197855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DEB041-7CBE-9253-1A03-7619842D4ABA}"/>
              </a:ext>
            </a:extLst>
          </p:cNvPr>
          <p:cNvSpPr txBox="1"/>
          <p:nvPr/>
        </p:nvSpPr>
        <p:spPr>
          <a:xfrm>
            <a:off x="3061445" y="566150"/>
            <a:ext cx="618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Acercamos a personas en situación vulnerable a la demanda de trabajo, a través de 3 programas de acción: </a:t>
            </a:r>
            <a:r>
              <a:rPr lang="es-MX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MX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mpleos, oficios y emprendimientos.</a:t>
            </a: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0F38947-A82C-AE6B-E9C7-6C1F2207D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50" y="470480"/>
            <a:ext cx="1573841" cy="8482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673FB8-6334-2808-C4B6-2ABC40909E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10800000">
            <a:off x="2773036" y="431122"/>
            <a:ext cx="175741" cy="11010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2203BF-6A58-6CB9-EC64-3707C98572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148" y="2490370"/>
            <a:ext cx="1375881" cy="136276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DF1B653-C4FF-19AD-0FE4-60FDDDA0DC13}"/>
              </a:ext>
            </a:extLst>
          </p:cNvPr>
          <p:cNvSpPr txBox="1"/>
          <p:nvPr/>
        </p:nvSpPr>
        <p:spPr>
          <a:xfrm>
            <a:off x="6409766" y="3778043"/>
            <a:ext cx="1180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86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jóvenes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vinvulados a</a:t>
            </a:r>
          </a:p>
          <a:p>
            <a:pPr algn="ctr"/>
            <a:r>
              <a:rPr lang="es-MX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CREEA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63D78F4-2494-35D9-76C0-2CF12F7643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433" y="2193540"/>
            <a:ext cx="1634089" cy="174189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1E644C0-556D-C1A0-2DAF-68052D3EFBA0}"/>
              </a:ext>
            </a:extLst>
          </p:cNvPr>
          <p:cNvSpPr txBox="1"/>
          <p:nvPr/>
        </p:nvSpPr>
        <p:spPr>
          <a:xfrm>
            <a:off x="7797720" y="3824952"/>
            <a:ext cx="17545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s-MX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 personas en Bolsa de trabajo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C1F07B3-06A3-57F5-A47D-72D09DB5ED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372" y="2332169"/>
            <a:ext cx="1461162" cy="155755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E5B2184-9FA1-E1BB-A5D9-85A40C4535D0}"/>
              </a:ext>
            </a:extLst>
          </p:cNvPr>
          <p:cNvSpPr txBox="1"/>
          <p:nvPr/>
        </p:nvSpPr>
        <p:spPr>
          <a:xfrm>
            <a:off x="9760074" y="3852039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s-MX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 empresas e </a:t>
            </a:r>
          </a:p>
          <a:p>
            <a:pPr algn="ctr"/>
            <a:r>
              <a:rPr lang="es-MX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instituciones aliadas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A9BE2AF-7716-AADF-E2CB-B7167C866E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224" y="2487753"/>
            <a:ext cx="1233464" cy="1314839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6B77C2B-5466-B548-2431-D6FF339B5BD3}"/>
              </a:ext>
            </a:extLst>
          </p:cNvPr>
          <p:cNvSpPr txBox="1"/>
          <p:nvPr/>
        </p:nvSpPr>
        <p:spPr>
          <a:xfrm>
            <a:off x="968350" y="3829711"/>
            <a:ext cx="164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MX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generaciones </a:t>
            </a:r>
            <a:r>
              <a:rPr lang="es-MX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graduadas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DC3B805D-4996-F37E-17B1-51507FF703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380" y="2515741"/>
            <a:ext cx="1364262" cy="1454264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CDE940C3-5663-A93C-EE87-ECFC1C7ABF39}"/>
              </a:ext>
            </a:extLst>
          </p:cNvPr>
          <p:cNvSpPr txBox="1"/>
          <p:nvPr/>
        </p:nvSpPr>
        <p:spPr>
          <a:xfrm>
            <a:off x="2675180" y="3862142"/>
            <a:ext cx="15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95 personas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graduadas</a:t>
            </a:r>
            <a:endParaRPr lang="es-MX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485E5E9A-0B5F-43DE-2322-0F94B2BE67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782" y="2332706"/>
            <a:ext cx="1426830" cy="1520961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A0DB7B7-22C0-3F01-6ACE-5848BF082CD5}"/>
              </a:ext>
            </a:extLst>
          </p:cNvPr>
          <p:cNvSpPr txBox="1"/>
          <p:nvPr/>
        </p:nvSpPr>
        <p:spPr>
          <a:xfrm>
            <a:off x="4444078" y="3871975"/>
            <a:ext cx="132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mujeres 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hombres</a:t>
            </a:r>
            <a:endParaRPr lang="es-MX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6025A3C-209C-85AE-BDA2-6AA869BFA4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9616" y="5034548"/>
            <a:ext cx="4177424" cy="18295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0E8AE0A-061C-8F7A-1735-43C0FBE5B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5023453"/>
            <a:ext cx="2749170" cy="183454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E5F84B4-62C6-2438-0F3A-D6ED66B8F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0974" y="5022287"/>
            <a:ext cx="2896369" cy="185255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62196ED-F923-AFB1-DE39-B0F6DDE11B6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42" y="5027644"/>
            <a:ext cx="2975657" cy="186413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2C6DDC4-1AF8-3C4D-3D95-7AB33990612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218172" y="352007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AFDC9590-2D68-8E55-C019-0DFF19DCA1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0CFAED-2147-1C3D-BBE9-DD94FE814B1F}"/>
              </a:ext>
            </a:extLst>
          </p:cNvPr>
          <p:cNvSpPr txBox="1"/>
          <p:nvPr/>
        </p:nvSpPr>
        <p:spPr>
          <a:xfrm>
            <a:off x="9006348" y="2765463"/>
            <a:ext cx="3139801" cy="163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rgbClr val="00A9D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Homenaje Póstumo</a:t>
            </a:r>
            <a:endParaRPr lang="es-419" sz="1400" dirty="0">
              <a:solidFill>
                <a:srgbClr val="00A9D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kern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Sra. Guadalupe Ulloa de Saborío </a:t>
            </a:r>
            <a:endParaRPr lang="es-MX" sz="14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1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rgbClr val="00A9D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Benefactora Social</a:t>
            </a:r>
            <a:endParaRPr lang="es-419" sz="1400" dirty="0">
              <a:solidFill>
                <a:srgbClr val="00A9D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Sra. Margarita Aranguren de Alfaro  </a:t>
            </a:r>
            <a:endParaRPr lang="es-419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83244A1-C5CC-1C14-7D0F-F04A4237B350}"/>
              </a:ext>
            </a:extLst>
          </p:cNvPr>
          <p:cNvSpPr txBox="1"/>
          <p:nvPr/>
        </p:nvSpPr>
        <p:spPr>
          <a:xfrm>
            <a:off x="4812515" y="2765463"/>
            <a:ext cx="4193833" cy="3201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rgbClr val="00A9D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OSC de la Zona Metropolitana de Guadalajara</a:t>
            </a:r>
            <a:endParaRPr lang="es-MX" sz="1400" dirty="0">
              <a:solidFill>
                <a:srgbClr val="00A9D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1er. Lugar: </a:t>
            </a:r>
            <a:r>
              <a:rPr lang="es-MX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Mesón de la Misericordia, A.C</a:t>
            </a:r>
            <a:r>
              <a:rPr lang="es-MX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Premio $250,000</a:t>
            </a:r>
            <a:endParaRPr lang="es-419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2do. Lugar</a:t>
            </a:r>
            <a:r>
              <a:rPr lang="es-MX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Un Salto con Destino A.C.</a:t>
            </a:r>
            <a:endParaRPr lang="es-MX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Premio $200,000</a:t>
            </a:r>
            <a:endParaRPr lang="es-419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rgbClr val="00A9D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OSC del Interior del Estado</a:t>
            </a:r>
            <a:endParaRPr lang="es-MX" sz="1400" dirty="0">
              <a:solidFill>
                <a:srgbClr val="00A9D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1er. Lugar: </a:t>
            </a:r>
            <a:r>
              <a:rPr lang="es-MX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Alteño para el Desarrollo de Jalisco</a:t>
            </a:r>
            <a:r>
              <a:rPr lang="es-MX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Premio $250,000</a:t>
            </a:r>
            <a:r>
              <a:rPr lang="es-MX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C17AB4-A989-9337-788E-D534F7D3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986" y="498432"/>
            <a:ext cx="3447911" cy="6646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A62442-5A40-2198-C8DA-1D58FFBAF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92" y="1060641"/>
            <a:ext cx="1973141" cy="50481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D5A0FD-15F6-BAFD-803C-751B3F8B5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553" y="728801"/>
            <a:ext cx="2404544" cy="1630989"/>
          </a:xfrm>
          <a:prstGeom prst="rect">
            <a:avLst/>
          </a:prstGeom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4BA2E4B7-B64F-C64E-F716-56814BC4B7EC}"/>
              </a:ext>
            </a:extLst>
          </p:cNvPr>
          <p:cNvSpPr/>
          <p:nvPr/>
        </p:nvSpPr>
        <p:spPr>
          <a:xfrm>
            <a:off x="5771063" y="1769855"/>
            <a:ext cx="5321974" cy="589935"/>
          </a:xfrm>
          <a:prstGeom prst="roundRect">
            <a:avLst/>
          </a:prstGeom>
          <a:solidFill>
            <a:srgbClr val="165F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F44A8EA-F08B-6D15-7D2D-B66595953021}"/>
              </a:ext>
            </a:extLst>
          </p:cNvPr>
          <p:cNvSpPr/>
          <p:nvPr/>
        </p:nvSpPr>
        <p:spPr>
          <a:xfrm>
            <a:off x="5771063" y="1721644"/>
            <a:ext cx="5321973" cy="57515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77"/>
                <a:cs typeface="Arial" panose="020B0604020202020204" pitchFamily="34" charset="0"/>
              </a:rPr>
              <a:t>OSC PREMIADAS | EDICIÓN 2025</a:t>
            </a:r>
          </a:p>
        </p:txBody>
      </p:sp>
    </p:spTree>
    <p:extLst>
      <p:ext uri="{BB962C8B-B14F-4D97-AF65-F5344CB8AC3E}">
        <p14:creationId xmlns:p14="http://schemas.microsoft.com/office/powerpoint/2010/main" val="37890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2184C1-BC7C-C8F8-5CDC-A719F099F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073EB2-27D3-0F88-E759-EA43AFB20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328" y="324464"/>
            <a:ext cx="1102699" cy="7479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C061EC-55FD-3A87-80C8-F60D45307E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2" y="1282810"/>
            <a:ext cx="3647405" cy="22256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A9E640C-ED98-1846-C893-28FF01127B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394" y="1282810"/>
            <a:ext cx="3341717" cy="222563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FC43A10-6C0B-D070-8184-39AA01D2D0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890" y="1282810"/>
            <a:ext cx="3328916" cy="221711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0F4AAE3-A190-A310-AF37-60F16B3B36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394" y="3702117"/>
            <a:ext cx="3341717" cy="1980899"/>
          </a:xfrm>
          <a:prstGeom prst="rect">
            <a:avLst/>
          </a:prstGeom>
        </p:spPr>
      </p:pic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091B508E-C67E-9BC6-F3FB-0545270C5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82" y="3693591"/>
            <a:ext cx="3647405" cy="205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hay ninguna descripción de la foto disponible.">
            <a:extLst>
              <a:ext uri="{FF2B5EF4-FFF2-40B4-BE49-F238E27FC236}">
                <a16:creationId xmlns:a16="http://schemas.microsoft.com/office/drawing/2014/main" id="{69FC4462-B465-C6B7-761E-C7578D88A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890" y="3689682"/>
            <a:ext cx="3328916" cy="19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41CBEEE-42CB-B793-0070-201E4F073B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087" y="320464"/>
            <a:ext cx="3338439" cy="6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Imagen 1074">
            <a:extLst>
              <a:ext uri="{FF2B5EF4-FFF2-40B4-BE49-F238E27FC236}">
                <a16:creationId xmlns:a16="http://schemas.microsoft.com/office/drawing/2014/main" id="{E1AC1364-60C4-98C3-C35C-59B5F6340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20E6746-EBB8-D219-6827-CE06EA980C07}"/>
              </a:ext>
            </a:extLst>
          </p:cNvPr>
          <p:cNvGrpSpPr/>
          <p:nvPr/>
        </p:nvGrpSpPr>
        <p:grpSpPr>
          <a:xfrm>
            <a:off x="6492757" y="92101"/>
            <a:ext cx="5458012" cy="3514237"/>
            <a:chOff x="0" y="1372844"/>
            <a:chExt cx="5788152" cy="372680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3977299-4E1D-5110-0FC4-FB952D1257E4}"/>
                </a:ext>
              </a:extLst>
            </p:cNvPr>
            <p:cNvGrpSpPr/>
            <p:nvPr/>
          </p:nvGrpSpPr>
          <p:grpSpPr>
            <a:xfrm>
              <a:off x="0" y="1372844"/>
              <a:ext cx="5788152" cy="3726804"/>
              <a:chOff x="0" y="1737360"/>
              <a:chExt cx="5788152" cy="3726804"/>
            </a:xfrm>
          </p:grpSpPr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504059D3-3C0D-D8C0-400C-26648EEE82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40094"/>
              <a:stretch/>
            </p:blipFill>
            <p:spPr>
              <a:xfrm>
                <a:off x="127240" y="1758631"/>
                <a:ext cx="5644591" cy="3705533"/>
              </a:xfrm>
              <a:prstGeom prst="rect">
                <a:avLst/>
              </a:prstGeom>
            </p:spPr>
          </p:pic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3709C5E7-735D-48A3-A2D0-9994D39ED414}"/>
                  </a:ext>
                </a:extLst>
              </p:cNvPr>
              <p:cNvSpPr/>
              <p:nvPr/>
            </p:nvSpPr>
            <p:spPr>
              <a:xfrm>
                <a:off x="5715000" y="1737360"/>
                <a:ext cx="73152" cy="2688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BC2D4745-6634-1955-C6ED-D3F13C639577}"/>
                  </a:ext>
                </a:extLst>
              </p:cNvPr>
              <p:cNvSpPr/>
              <p:nvPr/>
            </p:nvSpPr>
            <p:spPr>
              <a:xfrm rot="16200000">
                <a:off x="2812802" y="1557275"/>
                <a:ext cx="89395" cy="571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12" name="Picture 2" descr="Sistema para el Desarrollo Integral de la Familia - DIF | Gobierno del  Estado de Jalisco">
              <a:extLst>
                <a:ext uri="{FF2B5EF4-FFF2-40B4-BE49-F238E27FC236}">
                  <a16:creationId xmlns:a16="http://schemas.microsoft.com/office/drawing/2014/main" id="{1A6E04E6-89E6-C537-B909-468D85E49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862" y="4070785"/>
              <a:ext cx="474263" cy="474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amara de la Industria Alimenticia de Jalisco">
              <a:extLst>
                <a:ext uri="{FF2B5EF4-FFF2-40B4-BE49-F238E27FC236}">
                  <a16:creationId xmlns:a16="http://schemas.microsoft.com/office/drawing/2014/main" id="{2F5C99C4-BB00-5FEE-175C-393D68D35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802" y="4125351"/>
              <a:ext cx="765685" cy="31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Consejo de Desarrollo Agropecuario y Agroindustrial de Jalisco AC">
              <a:extLst>
                <a:ext uri="{FF2B5EF4-FFF2-40B4-BE49-F238E27FC236}">
                  <a16:creationId xmlns:a16="http://schemas.microsoft.com/office/drawing/2014/main" id="{AAEA9110-78B9-B86F-1E77-090D2AC0D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40" y="4039409"/>
              <a:ext cx="824342" cy="546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DA7F2E1F-F3DE-069A-4F97-C4198E69A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479" y="4171045"/>
              <a:ext cx="815686" cy="17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oogle Shape;540;g12b2ee69d15_0_871" descr="Puede ser una imagen de texto que dice &quot;INDUSTRIALES JALISCO&quot;">
              <a:extLst>
                <a:ext uri="{FF2B5EF4-FFF2-40B4-BE49-F238E27FC236}">
                  <a16:creationId xmlns:a16="http://schemas.microsoft.com/office/drawing/2014/main" id="{1C220BB2-C647-ADBD-75EE-19627271ED06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9267" y="3941221"/>
              <a:ext cx="689360" cy="676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25;g12b2ee69d15_0_871">
              <a:extLst>
                <a:ext uri="{FF2B5EF4-FFF2-40B4-BE49-F238E27FC236}">
                  <a16:creationId xmlns:a16="http://schemas.microsoft.com/office/drawing/2014/main" id="{18A2BA15-F2C8-C3FE-1CA6-EDE5D5C7607C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9332" y="4086934"/>
              <a:ext cx="494558" cy="456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519;g12b2ee69d15_0_871" descr="Icon&#10;&#10;Description automatically generated">
              <a:extLst>
                <a:ext uri="{FF2B5EF4-FFF2-40B4-BE49-F238E27FC236}">
                  <a16:creationId xmlns:a16="http://schemas.microsoft.com/office/drawing/2014/main" id="{EABCA152-73D8-A0AD-A796-D1EF6B32457A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2813" y="4173317"/>
              <a:ext cx="677370" cy="17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521;g12b2ee69d15_0_871" descr="Congreso">
              <a:extLst>
                <a:ext uri="{FF2B5EF4-FFF2-40B4-BE49-F238E27FC236}">
                  <a16:creationId xmlns:a16="http://schemas.microsoft.com/office/drawing/2014/main" id="{11880A2C-86C5-A6B5-30FC-A6D472D56EB2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3829" y="4688674"/>
              <a:ext cx="1253154" cy="238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536;g12b2ee69d15_0_871" descr="Flextronics - Wikiwand">
              <a:extLst>
                <a:ext uri="{FF2B5EF4-FFF2-40B4-BE49-F238E27FC236}">
                  <a16:creationId xmlns:a16="http://schemas.microsoft.com/office/drawing/2014/main" id="{F980ADE8-AA0B-9291-15D9-B2BFD3AD5BB2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474" y="4687835"/>
              <a:ext cx="596953" cy="258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517;g12b2ee69d15_0_871">
              <a:extLst>
                <a:ext uri="{FF2B5EF4-FFF2-40B4-BE49-F238E27FC236}">
                  <a16:creationId xmlns:a16="http://schemas.microsoft.com/office/drawing/2014/main" id="{97D01238-7EA7-1625-C300-6FDBC5E83D57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61432" y="4511315"/>
              <a:ext cx="619263" cy="507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526;g12b2ee69d15_0_871">
              <a:extLst>
                <a:ext uri="{FF2B5EF4-FFF2-40B4-BE49-F238E27FC236}">
                  <a16:creationId xmlns:a16="http://schemas.microsoft.com/office/drawing/2014/main" id="{08D1ADEE-02FD-E802-633F-ADE73B01571D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9685" y="4619557"/>
              <a:ext cx="1019334" cy="356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4" descr="Home -">
              <a:extLst>
                <a:ext uri="{FF2B5EF4-FFF2-40B4-BE49-F238E27FC236}">
                  <a16:creationId xmlns:a16="http://schemas.microsoft.com/office/drawing/2014/main" id="{6B681838-F6D3-2CED-F3F4-572DB50ED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375" y="4680351"/>
              <a:ext cx="596280" cy="219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9580E90-9D28-7638-FEC1-B354FAA9F5A4}"/>
              </a:ext>
            </a:extLst>
          </p:cNvPr>
          <p:cNvGrpSpPr/>
          <p:nvPr/>
        </p:nvGrpSpPr>
        <p:grpSpPr>
          <a:xfrm>
            <a:off x="6248470" y="3253055"/>
            <a:ext cx="5912404" cy="3479242"/>
            <a:chOff x="5330795" y="1055892"/>
            <a:chExt cx="6733963" cy="3962701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E984D07B-3ACB-2DC9-3523-8F877F8B56BC}"/>
                </a:ext>
              </a:extLst>
            </p:cNvPr>
            <p:cNvGrpSpPr/>
            <p:nvPr/>
          </p:nvGrpSpPr>
          <p:grpSpPr>
            <a:xfrm>
              <a:off x="5330795" y="1372844"/>
              <a:ext cx="6733963" cy="3645749"/>
              <a:chOff x="5330795" y="1737360"/>
              <a:chExt cx="6733963" cy="3645749"/>
            </a:xfrm>
          </p:grpSpPr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4E1C6F07-B6AE-D678-8019-02BEBBA99E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b="-37029"/>
              <a:stretch/>
            </p:blipFill>
            <p:spPr>
              <a:xfrm>
                <a:off x="5788152" y="1758631"/>
                <a:ext cx="6276606" cy="3624478"/>
              </a:xfrm>
              <a:prstGeom prst="rect">
                <a:avLst/>
              </a:prstGeom>
            </p:spPr>
          </p:pic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9D0F7744-009A-BA12-D368-50112634E3C5}"/>
                  </a:ext>
                </a:extLst>
              </p:cNvPr>
              <p:cNvSpPr/>
              <p:nvPr/>
            </p:nvSpPr>
            <p:spPr>
              <a:xfrm>
                <a:off x="5715000" y="1737360"/>
                <a:ext cx="73152" cy="2688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89FA264A-0D6B-BE66-2468-C871ED737CB0}"/>
                  </a:ext>
                </a:extLst>
              </p:cNvPr>
              <p:cNvSpPr/>
              <p:nvPr/>
            </p:nvSpPr>
            <p:spPr>
              <a:xfrm rot="16200000">
                <a:off x="8671740" y="1029133"/>
                <a:ext cx="52072" cy="67339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31" name="Google Shape;534;g12b2ee69d15_0_871" descr="Jabil lanza Jabil Healthcare, el mayor proveedor de soluciones manufactura  para el Sector Médico | Business Wire">
              <a:extLst>
                <a:ext uri="{FF2B5EF4-FFF2-40B4-BE49-F238E27FC236}">
                  <a16:creationId xmlns:a16="http://schemas.microsoft.com/office/drawing/2014/main" id="{1574E629-BC8A-213B-29C2-E2D6F8D07580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0234" y="4110310"/>
              <a:ext cx="956969" cy="248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D2079BB9-202E-8D5B-22F0-EEDB403C2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5660" y="4130981"/>
              <a:ext cx="633350" cy="294494"/>
            </a:xfrm>
            <a:prstGeom prst="rect">
              <a:avLst/>
            </a:prstGeom>
          </p:spPr>
        </p:pic>
        <p:pic>
          <p:nvPicPr>
            <p:cNvPr id="34" name="Google Shape;537;g12b2ee69d15_0_871" descr="Sanmina">
              <a:extLst>
                <a:ext uri="{FF2B5EF4-FFF2-40B4-BE49-F238E27FC236}">
                  <a16:creationId xmlns:a16="http://schemas.microsoft.com/office/drawing/2014/main" id="{42819965-36D2-FD3D-E95F-4785725954DC}"/>
                </a:ext>
              </a:extLst>
            </p:cNvPr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2595" y="4133749"/>
              <a:ext cx="660861" cy="3328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538;g12b2ee69d15_0_871" descr="Paulette Pâtisserie">
              <a:extLst>
                <a:ext uri="{FF2B5EF4-FFF2-40B4-BE49-F238E27FC236}">
                  <a16:creationId xmlns:a16="http://schemas.microsoft.com/office/drawing/2014/main" id="{A365AB65-490B-152E-6DDB-C957411D9C03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4862" y="4101006"/>
              <a:ext cx="627499" cy="303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2" descr="IMSA, Industrializadora de Maiz S.A. de C.V.">
              <a:extLst>
                <a:ext uri="{FF2B5EF4-FFF2-40B4-BE49-F238E27FC236}">
                  <a16:creationId xmlns:a16="http://schemas.microsoft.com/office/drawing/2014/main" id="{CA06B3D2-C308-D792-3C39-287E261444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67466" y="4088949"/>
              <a:ext cx="382782" cy="401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The Home Depot Logo - PNG y Vector">
              <a:extLst>
                <a:ext uri="{FF2B5EF4-FFF2-40B4-BE49-F238E27FC236}">
                  <a16:creationId xmlns:a16="http://schemas.microsoft.com/office/drawing/2014/main" id="{C92D012C-91C5-F30D-0FE2-B0CAABF09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532" y="4088331"/>
              <a:ext cx="319989" cy="31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B63396EE-470F-7A05-F0B8-B84722041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474" y="1055892"/>
              <a:ext cx="655427" cy="203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2" descr="Oleopalma | Grupo Oleopalma">
              <a:extLst>
                <a:ext uri="{FF2B5EF4-FFF2-40B4-BE49-F238E27FC236}">
                  <a16:creationId xmlns:a16="http://schemas.microsoft.com/office/drawing/2014/main" id="{6959970E-DCA8-215C-5562-B3AC13A6C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789" y="3968360"/>
              <a:ext cx="915474" cy="31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906ABA2E-BB37-8244-2E29-C5A1858043D7}"/>
              </a:ext>
            </a:extLst>
          </p:cNvPr>
          <p:cNvSpPr/>
          <p:nvPr/>
        </p:nvSpPr>
        <p:spPr>
          <a:xfrm>
            <a:off x="8284691" y="3612300"/>
            <a:ext cx="512234" cy="32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66C5903-BA86-7140-843D-59833A1468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248831" y="3663178"/>
            <a:ext cx="648975" cy="285219"/>
          </a:xfrm>
          <a:prstGeom prst="rect">
            <a:avLst/>
          </a:prstGeom>
        </p:spPr>
      </p:pic>
      <p:pic>
        <p:nvPicPr>
          <p:cNvPr id="6" name="Google Shape;533;g12b2ee69d15_0_871">
            <a:extLst>
              <a:ext uri="{FF2B5EF4-FFF2-40B4-BE49-F238E27FC236}">
                <a16:creationId xmlns:a16="http://schemas.microsoft.com/office/drawing/2014/main" id="{41D40FB5-AABE-1F7A-03F8-ADA06B2095B0}"/>
              </a:ext>
            </a:extLst>
          </p:cNvPr>
          <p:cNvPicPr preferRelativeResize="0"/>
          <p:nvPr/>
        </p:nvPicPr>
        <p:blipFill rotWithShape="1"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0974" y="2990500"/>
            <a:ext cx="818570" cy="17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BB7525E-5654-4926-29E2-A180AE3221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30" y="6394797"/>
            <a:ext cx="467769" cy="22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F43330-90B7-D892-F6A7-07AC616FE0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48" y="6425845"/>
            <a:ext cx="662755" cy="2684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2B89431-0F1E-CA42-20A1-1C1F8B2221A7}"/>
              </a:ext>
            </a:extLst>
          </p:cNvPr>
          <p:cNvSpPr txBox="1"/>
          <p:nvPr/>
        </p:nvSpPr>
        <p:spPr>
          <a:xfrm>
            <a:off x="8821300" y="6358075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</a:rPr>
              <a:t>FRANCISCO </a:t>
            </a:r>
          </a:p>
          <a:p>
            <a:pPr algn="ctr"/>
            <a:r>
              <a:rPr lang="es-MX" sz="800" b="1" dirty="0">
                <a:latin typeface="Arial" panose="020B0604020202020204" pitchFamily="34" charset="0"/>
              </a:rPr>
              <a:t>RUIZ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95C7C9DE-0024-7E4C-1EDB-F460A8DF5EB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76" y="6358075"/>
            <a:ext cx="347733" cy="336251"/>
          </a:xfrm>
          <a:prstGeom prst="rect">
            <a:avLst/>
          </a:prstGeom>
        </p:spPr>
      </p:pic>
      <p:pic>
        <p:nvPicPr>
          <p:cNvPr id="1026" name="Picture 2" descr="BerryMex-April 4 2015 Spanish">
            <a:extLst>
              <a:ext uri="{FF2B5EF4-FFF2-40B4-BE49-F238E27FC236}">
                <a16:creationId xmlns:a16="http://schemas.microsoft.com/office/drawing/2014/main" id="{3EB11822-F4BE-DF42-07B5-20BE5F2D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244" y="6415272"/>
            <a:ext cx="696510" cy="17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ILO">
            <a:extLst>
              <a:ext uri="{FF2B5EF4-FFF2-40B4-BE49-F238E27FC236}">
                <a16:creationId xmlns:a16="http://schemas.microsoft.com/office/drawing/2014/main" id="{54ACA936-C723-21EC-39FA-C1374A18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155" y="6261057"/>
            <a:ext cx="470824" cy="3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016C9953-E0B2-60DE-8FB9-B0319FAD7A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85" y="6282762"/>
            <a:ext cx="268414" cy="364596"/>
          </a:xfrm>
          <a:prstGeom prst="rect">
            <a:avLst/>
          </a:prstGeom>
        </p:spPr>
      </p:pic>
      <p:pic>
        <p:nvPicPr>
          <p:cNvPr id="1032" name="Picture 8" descr="Productos del Campo Hermanos Goméz">
            <a:extLst>
              <a:ext uri="{FF2B5EF4-FFF2-40B4-BE49-F238E27FC236}">
                <a16:creationId xmlns:a16="http://schemas.microsoft.com/office/drawing/2014/main" id="{29BC5590-71B2-3B6B-9C80-C4441B15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900" y="6240247"/>
            <a:ext cx="644160" cy="49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vernaderos La Mezquitera">
            <a:extLst>
              <a:ext uri="{FF2B5EF4-FFF2-40B4-BE49-F238E27FC236}">
                <a16:creationId xmlns:a16="http://schemas.microsoft.com/office/drawing/2014/main" id="{FC326265-0B5A-591A-F365-F751D619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84" y="6061176"/>
            <a:ext cx="551000" cy="46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EDB99D5-FF45-BA7D-A5D5-EEA7A9D8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720" y="5789828"/>
            <a:ext cx="677364" cy="4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ebaPack – Grupo PROEBA">
            <a:extLst>
              <a:ext uri="{FF2B5EF4-FFF2-40B4-BE49-F238E27FC236}">
                <a16:creationId xmlns:a16="http://schemas.microsoft.com/office/drawing/2014/main" id="{60C2F561-F66E-5BDD-2456-507776BF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912" y="6349194"/>
            <a:ext cx="689013" cy="41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Qué hay detrás del famoso logotipo de FedEx?">
            <a:extLst>
              <a:ext uri="{FF2B5EF4-FFF2-40B4-BE49-F238E27FC236}">
                <a16:creationId xmlns:a16="http://schemas.microsoft.com/office/drawing/2014/main" id="{930A0B03-8C18-60DE-5C2F-985EB17E5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799" y="3317826"/>
            <a:ext cx="859824" cy="3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5" descr="Albaugh">
            <a:extLst>
              <a:ext uri="{FF2B5EF4-FFF2-40B4-BE49-F238E27FC236}">
                <a16:creationId xmlns:a16="http://schemas.microsoft.com/office/drawing/2014/main" id="{2DD9284A-30C0-479B-F987-9786E4F3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70" y="3224805"/>
            <a:ext cx="930129" cy="6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SEMS Logo PNG Vector (AI) Free Download">
            <a:extLst>
              <a:ext uri="{FF2B5EF4-FFF2-40B4-BE49-F238E27FC236}">
                <a16:creationId xmlns:a16="http://schemas.microsoft.com/office/drawing/2014/main" id="{5453EBD3-36DA-AE49-D745-7A918137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938" y="3358537"/>
            <a:ext cx="897319" cy="2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Consejo de Centro | CUCEA">
            <a:extLst>
              <a:ext uri="{FF2B5EF4-FFF2-40B4-BE49-F238E27FC236}">
                <a16:creationId xmlns:a16="http://schemas.microsoft.com/office/drawing/2014/main" id="{E41870A6-3567-3DDF-BA77-8CDA220B1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492" y="3337471"/>
            <a:ext cx="1125793" cy="2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7">
            <a:extLst>
              <a:ext uri="{FF2B5EF4-FFF2-40B4-BE49-F238E27FC236}">
                <a16:creationId xmlns:a16="http://schemas.microsoft.com/office/drawing/2014/main" id="{7A802B55-B672-48EC-B3DF-8CCD1C51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591" y="3271774"/>
            <a:ext cx="349274" cy="3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9">
            <a:extLst>
              <a:ext uri="{FF2B5EF4-FFF2-40B4-BE49-F238E27FC236}">
                <a16:creationId xmlns:a16="http://schemas.microsoft.com/office/drawing/2014/main" id="{BE1FC734-663D-4A6D-657E-EA7778C91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697" y="3289511"/>
            <a:ext cx="550252" cy="3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3" descr="Colegio La Paz Guadalajara">
            <a:extLst>
              <a:ext uri="{FF2B5EF4-FFF2-40B4-BE49-F238E27FC236}">
                <a16:creationId xmlns:a16="http://schemas.microsoft.com/office/drawing/2014/main" id="{FE5737B6-EE98-FA9E-961B-BDABC634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3307" y="3317825"/>
            <a:ext cx="866812" cy="3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6922287D-03F1-B41C-B717-01FFBB7434A7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348" y="3829484"/>
            <a:ext cx="847492" cy="261084"/>
          </a:xfrm>
          <a:prstGeom prst="rect">
            <a:avLst/>
          </a:prstGeom>
        </p:spPr>
      </p:pic>
      <p:pic>
        <p:nvPicPr>
          <p:cNvPr id="52" name="Picture 18" descr="ITESM + Tec de Monterrey Artwork – javier arturo rodríguez">
            <a:extLst>
              <a:ext uri="{FF2B5EF4-FFF2-40B4-BE49-F238E27FC236}">
                <a16:creationId xmlns:a16="http://schemas.microsoft.com/office/drawing/2014/main" id="{37C4E7B6-632A-8810-9759-FB8C90EB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30" y="3837308"/>
            <a:ext cx="932687" cy="2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oogle Shape;534;g12b2ee69d15_0_871" descr="Jabil lanza Jabil Healthcare, el mayor proveedor de soluciones manufactura  para el Sector Médico | Business Wire">
            <a:extLst>
              <a:ext uri="{FF2B5EF4-FFF2-40B4-BE49-F238E27FC236}">
                <a16:creationId xmlns:a16="http://schemas.microsoft.com/office/drawing/2014/main" id="{3D631F0B-5D38-0A5B-FBD3-26A9AA6E869B}"/>
              </a:ext>
            </a:extLst>
          </p:cNvPr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3040" y="3829484"/>
            <a:ext cx="840217" cy="21791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D668B528-1C6F-B45F-1258-0803289B42BC}"/>
              </a:ext>
            </a:extLst>
          </p:cNvPr>
          <p:cNvSpPr txBox="1"/>
          <p:nvPr/>
        </p:nvSpPr>
        <p:spPr>
          <a:xfrm>
            <a:off x="191534" y="4203161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</a:rPr>
              <a:t>ANDRES </a:t>
            </a:r>
          </a:p>
          <a:p>
            <a:r>
              <a:rPr lang="es-MX" sz="800" b="1" dirty="0">
                <a:latin typeface="Arial" panose="020B0604020202020204" pitchFamily="34" charset="0"/>
              </a:rPr>
              <a:t>CASTRO 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1BFC5421-6979-8565-87A4-E4B47EC44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532" y="3758699"/>
            <a:ext cx="620757" cy="4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Banamex Logo - símbolo, significado logotipo, historia, PNG">
            <a:extLst>
              <a:ext uri="{FF2B5EF4-FFF2-40B4-BE49-F238E27FC236}">
                <a16:creationId xmlns:a16="http://schemas.microsoft.com/office/drawing/2014/main" id="{8FD3A032-6AC2-EA38-6938-139CE2F35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121" y="3734902"/>
            <a:ext cx="839370" cy="4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Barcel Logo PNG Vector (EPS) Free Download">
            <a:extLst>
              <a:ext uri="{FF2B5EF4-FFF2-40B4-BE49-F238E27FC236}">
                <a16:creationId xmlns:a16="http://schemas.microsoft.com/office/drawing/2014/main" id="{4C8AA9AD-264A-A561-61E7-7079BE17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561" y="3717133"/>
            <a:ext cx="391088" cy="3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45E4519A-18A9-E79A-4A24-21A24A1CBCF6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496" y="3548143"/>
            <a:ext cx="796470" cy="796470"/>
          </a:xfrm>
          <a:prstGeom prst="rect">
            <a:avLst/>
          </a:prstGeom>
        </p:spPr>
      </p:pic>
      <p:pic>
        <p:nvPicPr>
          <p:cNvPr id="59" name="Picture 4" descr="Nosotros - Barra de Navegación - CEDI Guadalajara">
            <a:extLst>
              <a:ext uri="{FF2B5EF4-FFF2-40B4-BE49-F238E27FC236}">
                <a16:creationId xmlns:a16="http://schemas.microsoft.com/office/drawing/2014/main" id="{20320697-62A3-5AFF-6EE4-C136CFD64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4411" y="3725872"/>
            <a:ext cx="733016" cy="33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440057C7-ACDD-9245-E971-55644A44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76" y="4222950"/>
            <a:ext cx="513839" cy="2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131F9F48-4A4D-41A0-5A80-1D2E1BEDAAC3}"/>
              </a:ext>
            </a:extLst>
          </p:cNvPr>
          <p:cNvSpPr txBox="1"/>
          <p:nvPr/>
        </p:nvSpPr>
        <p:spPr>
          <a:xfrm>
            <a:off x="2190611" y="4204130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</a:rPr>
              <a:t>SOFIA</a:t>
            </a:r>
          </a:p>
          <a:p>
            <a:pPr algn="ctr"/>
            <a:r>
              <a:rPr lang="es-MX" sz="800" b="1" dirty="0">
                <a:latin typeface="Arial" panose="020B0604020202020204" pitchFamily="34" charset="0"/>
              </a:rPr>
              <a:t>CUEVAS </a:t>
            </a:r>
          </a:p>
        </p:txBody>
      </p:sp>
      <p:pic>
        <p:nvPicPr>
          <p:cNvPr id="62" name="Picture 20" descr="Universidad del Valle de México (UVM), campus Mexicali : Centros de  educación México : Sistema de Información Cultural-Secretaría de Cultura">
            <a:extLst>
              <a:ext uri="{FF2B5EF4-FFF2-40B4-BE49-F238E27FC236}">
                <a16:creationId xmlns:a16="http://schemas.microsoft.com/office/drawing/2014/main" id="{A4EAAE63-122B-0AF7-FE4B-1563A86B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27" y="4246299"/>
            <a:ext cx="590918" cy="2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B3316BB3-5751-2005-CA60-96019376DE2E}"/>
              </a:ext>
            </a:extLst>
          </p:cNvPr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094" y="4222950"/>
            <a:ext cx="598695" cy="312652"/>
          </a:xfrm>
          <a:prstGeom prst="rect">
            <a:avLst/>
          </a:prstGeom>
        </p:spPr>
      </p:pic>
      <p:sp>
        <p:nvSpPr>
          <p:cNvPr id="1024" name="CuadroTexto 1023">
            <a:extLst>
              <a:ext uri="{FF2B5EF4-FFF2-40B4-BE49-F238E27FC236}">
                <a16:creationId xmlns:a16="http://schemas.microsoft.com/office/drawing/2014/main" id="{A3649974-EA83-B385-843A-5DC3C1B70A80}"/>
              </a:ext>
            </a:extLst>
          </p:cNvPr>
          <p:cNvSpPr txBox="1"/>
          <p:nvPr/>
        </p:nvSpPr>
        <p:spPr>
          <a:xfrm>
            <a:off x="3445062" y="4204264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</a:rPr>
              <a:t>RAUL </a:t>
            </a:r>
          </a:p>
          <a:p>
            <a:pPr algn="ctr"/>
            <a:r>
              <a:rPr lang="es-MX" sz="800" b="1" dirty="0">
                <a:latin typeface="Arial" panose="020B0604020202020204" pitchFamily="34" charset="0"/>
              </a:rPr>
              <a:t>LORENCES</a:t>
            </a:r>
          </a:p>
          <a:p>
            <a:pPr algn="ctr"/>
            <a:endParaRPr lang="es-MX" sz="800" b="1" dirty="0">
              <a:latin typeface="Arial" panose="020B0604020202020204" pitchFamily="34" charset="0"/>
            </a:endParaRPr>
          </a:p>
        </p:txBody>
      </p:sp>
      <p:pic>
        <p:nvPicPr>
          <p:cNvPr id="1025" name="Picture 8" descr="Súper Dulcería Virgo – De dulces, un universo">
            <a:extLst>
              <a:ext uri="{FF2B5EF4-FFF2-40B4-BE49-F238E27FC236}">
                <a16:creationId xmlns:a16="http://schemas.microsoft.com/office/drawing/2014/main" id="{B52E08F3-4558-201F-0658-89DCBB04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780" y="4151733"/>
            <a:ext cx="456731" cy="3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">
            <a:extLst>
              <a:ext uri="{FF2B5EF4-FFF2-40B4-BE49-F238E27FC236}">
                <a16:creationId xmlns:a16="http://schemas.microsoft.com/office/drawing/2014/main" id="{810D972D-66F1-6D52-31C4-85BBC4BE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469" y="4306634"/>
            <a:ext cx="613006" cy="18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2">
            <a:extLst>
              <a:ext uri="{FF2B5EF4-FFF2-40B4-BE49-F238E27FC236}">
                <a16:creationId xmlns:a16="http://schemas.microsoft.com/office/drawing/2014/main" id="{FD4CE564-A72B-DEC8-54A9-C3549757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7715" y="4259179"/>
            <a:ext cx="875663" cy="2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n 1028">
            <a:extLst>
              <a:ext uri="{FF2B5EF4-FFF2-40B4-BE49-F238E27FC236}">
                <a16:creationId xmlns:a16="http://schemas.microsoft.com/office/drawing/2014/main" id="{B30F8BAE-AF53-0F4A-36BA-0F66A6C66ADC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4629519"/>
            <a:ext cx="865171" cy="290373"/>
          </a:xfrm>
          <a:prstGeom prst="rect">
            <a:avLst/>
          </a:prstGeom>
        </p:spPr>
      </p:pic>
      <p:pic>
        <p:nvPicPr>
          <p:cNvPr id="1031" name="Picture 2">
            <a:extLst>
              <a:ext uri="{FF2B5EF4-FFF2-40B4-BE49-F238E27FC236}">
                <a16:creationId xmlns:a16="http://schemas.microsoft.com/office/drawing/2014/main" id="{C2500D14-FCAB-5548-95BE-DC0EBFD0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117" y="4704929"/>
            <a:ext cx="562607" cy="2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4" descr="Confitexpo::">
            <a:extLst>
              <a:ext uri="{FF2B5EF4-FFF2-40B4-BE49-F238E27FC236}">
                <a16:creationId xmlns:a16="http://schemas.microsoft.com/office/drawing/2014/main" id="{94E38DCD-FD60-E404-C4D3-B08E17042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045" y="4678006"/>
            <a:ext cx="785453" cy="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6" descr="Core Suites | Premium Living">
            <a:extLst>
              <a:ext uri="{FF2B5EF4-FFF2-40B4-BE49-F238E27FC236}">
                <a16:creationId xmlns:a16="http://schemas.microsoft.com/office/drawing/2014/main" id="{91AD1005-8C0C-4B1A-2A38-936A5C21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543" y="4648305"/>
            <a:ext cx="587025" cy="3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Imagen 1036">
            <a:extLst>
              <a:ext uri="{FF2B5EF4-FFF2-40B4-BE49-F238E27FC236}">
                <a16:creationId xmlns:a16="http://schemas.microsoft.com/office/drawing/2014/main" id="{F096AD30-5EF0-CCAC-6EBA-7DB79C12EDBD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657" y="4694798"/>
            <a:ext cx="721673" cy="240557"/>
          </a:xfrm>
          <a:prstGeom prst="rect">
            <a:avLst/>
          </a:prstGeom>
        </p:spPr>
      </p:pic>
      <p:pic>
        <p:nvPicPr>
          <p:cNvPr id="1039" name="Imagen 1038">
            <a:extLst>
              <a:ext uri="{FF2B5EF4-FFF2-40B4-BE49-F238E27FC236}">
                <a16:creationId xmlns:a16="http://schemas.microsoft.com/office/drawing/2014/main" id="{7323B208-2B77-11D1-9D49-3CDB30817747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615" y="4685143"/>
            <a:ext cx="522176" cy="293724"/>
          </a:xfrm>
          <a:prstGeom prst="rect">
            <a:avLst/>
          </a:prstGeom>
        </p:spPr>
      </p:pic>
      <p:pic>
        <p:nvPicPr>
          <p:cNvPr id="1040" name="Gráfico 1039">
            <a:extLst>
              <a:ext uri="{FF2B5EF4-FFF2-40B4-BE49-F238E27FC236}">
                <a16:creationId xmlns:a16="http://schemas.microsoft.com/office/drawing/2014/main" id="{131BBB4F-43CC-F8B9-AC9E-969B6B96E0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272795" y="4697538"/>
            <a:ext cx="1029239" cy="229863"/>
          </a:xfrm>
          <a:prstGeom prst="rect">
            <a:avLst/>
          </a:prstGeom>
        </p:spPr>
      </p:pic>
      <p:pic>
        <p:nvPicPr>
          <p:cNvPr id="1041" name="Picture 8">
            <a:extLst>
              <a:ext uri="{FF2B5EF4-FFF2-40B4-BE49-F238E27FC236}">
                <a16:creationId xmlns:a16="http://schemas.microsoft.com/office/drawing/2014/main" id="{75AB5527-2D71-C177-4B74-131E7B3B1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269" y="5547380"/>
            <a:ext cx="440326" cy="1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Imagen 1041">
            <a:extLst>
              <a:ext uri="{FF2B5EF4-FFF2-40B4-BE49-F238E27FC236}">
                <a16:creationId xmlns:a16="http://schemas.microsoft.com/office/drawing/2014/main" id="{9931F856-32D0-002D-9575-90E91C142FD7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1" y="5105992"/>
            <a:ext cx="464598" cy="290374"/>
          </a:xfrm>
          <a:prstGeom prst="rect">
            <a:avLst/>
          </a:prstGeom>
        </p:spPr>
      </p:pic>
      <p:pic>
        <p:nvPicPr>
          <p:cNvPr id="1043" name="Imagen 1042">
            <a:extLst>
              <a:ext uri="{FF2B5EF4-FFF2-40B4-BE49-F238E27FC236}">
                <a16:creationId xmlns:a16="http://schemas.microsoft.com/office/drawing/2014/main" id="{7956CB08-119E-2163-609C-0734B9B08319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104068" y="4832005"/>
            <a:ext cx="1170011" cy="904099"/>
          </a:xfrm>
          <a:prstGeom prst="rect">
            <a:avLst/>
          </a:prstGeom>
        </p:spPr>
      </p:pic>
      <p:pic>
        <p:nvPicPr>
          <p:cNvPr id="1044" name="Picture 10">
            <a:extLst>
              <a:ext uri="{FF2B5EF4-FFF2-40B4-BE49-F238E27FC236}">
                <a16:creationId xmlns:a16="http://schemas.microsoft.com/office/drawing/2014/main" id="{A65F429C-629E-E7C1-7238-57A8AB5D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578" y="6429971"/>
            <a:ext cx="471368" cy="1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12" descr="No hay ninguna descripción de la foto disponible.">
            <a:extLst>
              <a:ext uri="{FF2B5EF4-FFF2-40B4-BE49-F238E27FC236}">
                <a16:creationId xmlns:a16="http://schemas.microsoft.com/office/drawing/2014/main" id="{37D98117-094B-02AC-76E7-8F7460EC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241" y="5146430"/>
            <a:ext cx="296824" cy="2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Imagen 1045">
            <a:extLst>
              <a:ext uri="{FF2B5EF4-FFF2-40B4-BE49-F238E27FC236}">
                <a16:creationId xmlns:a16="http://schemas.microsoft.com/office/drawing/2014/main" id="{EBBDE2F2-547E-CADE-7538-D9653817E896}"/>
              </a:ext>
            </a:extLst>
          </p:cNvPr>
          <p:cNvPicPr>
            <a:picLocks noChangeAspect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916" y="5216426"/>
            <a:ext cx="795106" cy="151272"/>
          </a:xfrm>
          <a:prstGeom prst="rect">
            <a:avLst/>
          </a:prstGeom>
        </p:spPr>
      </p:pic>
      <p:pic>
        <p:nvPicPr>
          <p:cNvPr id="1047" name="Picture 18" descr="GESTION DE DOCUMENTOS">
            <a:extLst>
              <a:ext uri="{FF2B5EF4-FFF2-40B4-BE49-F238E27FC236}">
                <a16:creationId xmlns:a16="http://schemas.microsoft.com/office/drawing/2014/main" id="{0876D854-CCD2-D597-0269-A74A44867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7681" y="5090610"/>
            <a:ext cx="423247" cy="4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0" descr="No hay ninguna descripción de la foto disponible.">
            <a:extLst>
              <a:ext uri="{FF2B5EF4-FFF2-40B4-BE49-F238E27FC236}">
                <a16:creationId xmlns:a16="http://schemas.microsoft.com/office/drawing/2014/main" id="{8352C759-0EF2-20F4-DFEB-5C242D97F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797" y="5035597"/>
            <a:ext cx="551091" cy="55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2" descr="Identidad | Escuela Bancaria y Comercial">
            <a:extLst>
              <a:ext uri="{FF2B5EF4-FFF2-40B4-BE49-F238E27FC236}">
                <a16:creationId xmlns:a16="http://schemas.microsoft.com/office/drawing/2014/main" id="{5570D75A-EC32-D2E9-798C-9661DDF5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304" y="5074256"/>
            <a:ext cx="484996" cy="3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4" descr="Lago de Chapala – Mexican Depot">
            <a:extLst>
              <a:ext uri="{FF2B5EF4-FFF2-40B4-BE49-F238E27FC236}">
                <a16:creationId xmlns:a16="http://schemas.microsoft.com/office/drawing/2014/main" id="{18DED4C7-0CC0-7AD0-62A2-A64DB9192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012" y="4856545"/>
            <a:ext cx="789268" cy="7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CuadroTexto 1050">
            <a:extLst>
              <a:ext uri="{FF2B5EF4-FFF2-40B4-BE49-F238E27FC236}">
                <a16:creationId xmlns:a16="http://schemas.microsoft.com/office/drawing/2014/main" id="{87D5B579-2851-4064-7502-7E30B7A82B33}"/>
              </a:ext>
            </a:extLst>
          </p:cNvPr>
          <p:cNvSpPr txBox="1"/>
          <p:nvPr/>
        </p:nvSpPr>
        <p:spPr>
          <a:xfrm>
            <a:off x="840867" y="5532395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</a:rPr>
              <a:t>WILLIAM</a:t>
            </a:r>
          </a:p>
          <a:p>
            <a:r>
              <a:rPr lang="es-MX" sz="800" b="1" dirty="0">
                <a:latin typeface="Arial" panose="020B0604020202020204" pitchFamily="34" charset="0"/>
              </a:rPr>
              <a:t>ROMERO</a:t>
            </a:r>
          </a:p>
        </p:txBody>
      </p:sp>
      <p:pic>
        <p:nvPicPr>
          <p:cNvPr id="1052" name="Imagen 1051">
            <a:extLst>
              <a:ext uri="{FF2B5EF4-FFF2-40B4-BE49-F238E27FC236}">
                <a16:creationId xmlns:a16="http://schemas.microsoft.com/office/drawing/2014/main" id="{945C3D67-9AC6-E50F-4C77-12380B3070F9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054" y="5609526"/>
            <a:ext cx="622479" cy="151954"/>
          </a:xfrm>
          <a:prstGeom prst="rect">
            <a:avLst/>
          </a:prstGeom>
        </p:spPr>
      </p:pic>
      <p:pic>
        <p:nvPicPr>
          <p:cNvPr id="1053" name="Picture 26" descr="Genpact - Wikipedia">
            <a:extLst>
              <a:ext uri="{FF2B5EF4-FFF2-40B4-BE49-F238E27FC236}">
                <a16:creationId xmlns:a16="http://schemas.microsoft.com/office/drawing/2014/main" id="{2B1CFB40-AEE6-59CE-FA4E-C90334A2E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597" y="5570404"/>
            <a:ext cx="759491" cy="2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28" descr="Elanco - BM Editores">
            <a:extLst>
              <a:ext uri="{FF2B5EF4-FFF2-40B4-BE49-F238E27FC236}">
                <a16:creationId xmlns:a16="http://schemas.microsoft.com/office/drawing/2014/main" id="{6D4C9740-FA22-57B2-E41B-DE813A08B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686" y="5537540"/>
            <a:ext cx="600871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0" descr="Restaurantes de cocina mexicana | Grupo Hunan">
            <a:extLst>
              <a:ext uri="{FF2B5EF4-FFF2-40B4-BE49-F238E27FC236}">
                <a16:creationId xmlns:a16="http://schemas.microsoft.com/office/drawing/2014/main" id="{B55763BF-2985-EB45-EC3E-65681504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722" y="5904220"/>
            <a:ext cx="522177" cy="2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Imagen 1055">
            <a:extLst>
              <a:ext uri="{FF2B5EF4-FFF2-40B4-BE49-F238E27FC236}">
                <a16:creationId xmlns:a16="http://schemas.microsoft.com/office/drawing/2014/main" id="{851AE97B-C0C1-2420-9903-9B8BAF426646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4560477" y="5636133"/>
            <a:ext cx="845734" cy="187941"/>
          </a:xfrm>
          <a:prstGeom prst="rect">
            <a:avLst/>
          </a:prstGeom>
        </p:spPr>
      </p:pic>
      <p:pic>
        <p:nvPicPr>
          <p:cNvPr id="1057" name="Picture 2" descr="KidZania logo - símbolo, significado logotipo, historia, PNG">
            <a:extLst>
              <a:ext uri="{FF2B5EF4-FFF2-40B4-BE49-F238E27FC236}">
                <a16:creationId xmlns:a16="http://schemas.microsoft.com/office/drawing/2014/main" id="{B08D6C81-A38F-A9F4-D0EA-262B476A8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870" y="5586944"/>
            <a:ext cx="822707" cy="2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4" descr="Conos con Malvavisco la Tapatia SA de CV">
            <a:extLst>
              <a:ext uri="{FF2B5EF4-FFF2-40B4-BE49-F238E27FC236}">
                <a16:creationId xmlns:a16="http://schemas.microsoft.com/office/drawing/2014/main" id="{78F813F4-3553-823C-6FDC-D4CCEBFD6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24" y="5921264"/>
            <a:ext cx="916989" cy="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Imagen 1058">
            <a:extLst>
              <a:ext uri="{FF2B5EF4-FFF2-40B4-BE49-F238E27FC236}">
                <a16:creationId xmlns:a16="http://schemas.microsoft.com/office/drawing/2014/main" id="{B90F00DD-59BB-6419-F1EE-D8EFDB10F204}"/>
              </a:ext>
            </a:extLst>
          </p:cNvPr>
          <p:cNvPicPr>
            <a:picLocks noChangeAspect="1"/>
          </p:cNvPicPr>
          <p:nvPr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91" y="6048613"/>
            <a:ext cx="1195941" cy="130806"/>
          </a:xfrm>
          <a:prstGeom prst="rect">
            <a:avLst/>
          </a:prstGeom>
        </p:spPr>
      </p:pic>
      <p:pic>
        <p:nvPicPr>
          <p:cNvPr id="1060" name="Imagen 1059">
            <a:extLst>
              <a:ext uri="{FF2B5EF4-FFF2-40B4-BE49-F238E27FC236}">
                <a16:creationId xmlns:a16="http://schemas.microsoft.com/office/drawing/2014/main" id="{6B6C4D59-4CEC-A080-8C97-FDE50BC61061}"/>
              </a:ext>
            </a:extLst>
          </p:cNvPr>
          <p:cNvPicPr>
            <a:picLocks noChangeAspect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377" y="6308001"/>
            <a:ext cx="663911" cy="373450"/>
          </a:xfrm>
          <a:prstGeom prst="rect">
            <a:avLst/>
          </a:prstGeom>
        </p:spPr>
      </p:pic>
      <p:pic>
        <p:nvPicPr>
          <p:cNvPr id="1061" name="Picture 6">
            <a:extLst>
              <a:ext uri="{FF2B5EF4-FFF2-40B4-BE49-F238E27FC236}">
                <a16:creationId xmlns:a16="http://schemas.microsoft.com/office/drawing/2014/main" id="{BBF5FB41-489A-DB51-20B3-76D970E1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303" y="6312227"/>
            <a:ext cx="349274" cy="3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8" descr="Home - Grupo Trimex - Harinas de trigo">
            <a:extLst>
              <a:ext uri="{FF2B5EF4-FFF2-40B4-BE49-F238E27FC236}">
                <a16:creationId xmlns:a16="http://schemas.microsoft.com/office/drawing/2014/main" id="{5293C894-654C-574D-4A6A-D96A1AF9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8616" y="6315110"/>
            <a:ext cx="457474" cy="2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10" descr="Acerca de nosotros | TyP">
            <a:extLst>
              <a:ext uri="{FF2B5EF4-FFF2-40B4-BE49-F238E27FC236}">
                <a16:creationId xmlns:a16="http://schemas.microsoft.com/office/drawing/2014/main" id="{0A9E4586-74C9-2C5E-5070-AD479EC0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265" y="6354966"/>
            <a:ext cx="666537" cy="2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" name="CuadroTexto 1063">
            <a:extLst>
              <a:ext uri="{FF2B5EF4-FFF2-40B4-BE49-F238E27FC236}">
                <a16:creationId xmlns:a16="http://schemas.microsoft.com/office/drawing/2014/main" id="{3A46D50C-770D-DC3F-8669-3B4BEC3AF3EB}"/>
              </a:ext>
            </a:extLst>
          </p:cNvPr>
          <p:cNvSpPr txBox="1"/>
          <p:nvPr/>
        </p:nvSpPr>
        <p:spPr>
          <a:xfrm>
            <a:off x="4867744" y="5967350"/>
            <a:ext cx="748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</a:rPr>
              <a:t>UVA AVIÑA</a:t>
            </a:r>
          </a:p>
        </p:txBody>
      </p:sp>
      <p:pic>
        <p:nvPicPr>
          <p:cNvPr id="1065" name="Picture 12" descr="Pepitos | LogoFan de Logopedia | Fandom">
            <a:extLst>
              <a:ext uri="{FF2B5EF4-FFF2-40B4-BE49-F238E27FC236}">
                <a16:creationId xmlns:a16="http://schemas.microsoft.com/office/drawing/2014/main" id="{E47E6675-C124-F192-931E-8D03D6A9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036" y="5966354"/>
            <a:ext cx="602946" cy="2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14" descr="New Logo and Identity for Universidad TecMilenio by Chermayeff &amp; Geismar &amp;  Haviv">
            <a:extLst>
              <a:ext uri="{FF2B5EF4-FFF2-40B4-BE49-F238E27FC236}">
                <a16:creationId xmlns:a16="http://schemas.microsoft.com/office/drawing/2014/main" id="{5454BDB5-92DB-54B6-0C3C-4FE94F9D3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59" y="6348607"/>
            <a:ext cx="856139" cy="2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16" descr="No hay ninguna descripción de la foto disponible.">
            <a:extLst>
              <a:ext uri="{FF2B5EF4-FFF2-40B4-BE49-F238E27FC236}">
                <a16:creationId xmlns:a16="http://schemas.microsoft.com/office/drawing/2014/main" id="{3C571E10-3D93-FDFF-AB91-4A4BCB74F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499" b="-80499"/>
          <a:stretch>
            <a:fillRect/>
          </a:stretch>
        </p:blipFill>
        <p:spPr bwMode="auto">
          <a:xfrm>
            <a:off x="5117422" y="6293118"/>
            <a:ext cx="673368" cy="6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Imagen 1067">
            <a:extLst>
              <a:ext uri="{FF2B5EF4-FFF2-40B4-BE49-F238E27FC236}">
                <a16:creationId xmlns:a16="http://schemas.microsoft.com/office/drawing/2014/main" id="{27E775A2-5B21-5F79-45D2-B618C85EFE70}"/>
              </a:ext>
            </a:extLst>
          </p:cNvPr>
          <p:cNvPicPr>
            <a:picLocks noChangeAspect="1"/>
          </p:cNvPicPr>
          <p:nvPr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770" y="6019846"/>
            <a:ext cx="565028" cy="205010"/>
          </a:xfrm>
          <a:prstGeom prst="rect">
            <a:avLst/>
          </a:prstGeom>
        </p:spPr>
      </p:pic>
      <p:sp>
        <p:nvSpPr>
          <p:cNvPr id="1069" name="CuadroTexto 1068">
            <a:extLst>
              <a:ext uri="{FF2B5EF4-FFF2-40B4-BE49-F238E27FC236}">
                <a16:creationId xmlns:a16="http://schemas.microsoft.com/office/drawing/2014/main" id="{F95DE5F7-38C8-677A-D70E-8ABC2E323485}"/>
              </a:ext>
            </a:extLst>
          </p:cNvPr>
          <p:cNvSpPr txBox="1"/>
          <p:nvPr/>
        </p:nvSpPr>
        <p:spPr>
          <a:xfrm>
            <a:off x="3379841" y="5933007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>
                <a:latin typeface="Arial" panose="020B0604020202020204" pitchFamily="34" charset="0"/>
              </a:rPr>
              <a:t>IATEM</a:t>
            </a:r>
          </a:p>
        </p:txBody>
      </p:sp>
      <p:sp>
        <p:nvSpPr>
          <p:cNvPr id="1070" name="CuadroTexto 1069">
            <a:extLst>
              <a:ext uri="{FF2B5EF4-FFF2-40B4-BE49-F238E27FC236}">
                <a16:creationId xmlns:a16="http://schemas.microsoft.com/office/drawing/2014/main" id="{82818F9D-0617-55AC-433D-AEF1BECF873C}"/>
              </a:ext>
            </a:extLst>
          </p:cNvPr>
          <p:cNvSpPr txBox="1"/>
          <p:nvPr/>
        </p:nvSpPr>
        <p:spPr>
          <a:xfrm>
            <a:off x="2716039" y="1885536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latin typeface="Poppins" pitchFamily="2" charset="77"/>
                <a:cs typeface="Poppins" pitchFamily="2" charset="77"/>
              </a:rPr>
              <a:t>¡Muchas gracias!</a:t>
            </a:r>
          </a:p>
        </p:txBody>
      </p:sp>
      <p:pic>
        <p:nvPicPr>
          <p:cNvPr id="1071" name="Imagen 1070">
            <a:extLst>
              <a:ext uri="{FF2B5EF4-FFF2-40B4-BE49-F238E27FC236}">
                <a16:creationId xmlns:a16="http://schemas.microsoft.com/office/drawing/2014/main" id="{8B38FDE6-5E24-6B99-E505-15A2E8FB8466}"/>
              </a:ext>
            </a:extLst>
          </p:cNvPr>
          <p:cNvPicPr>
            <a:picLocks noChangeAspect="1"/>
          </p:cNvPicPr>
          <p:nvPr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3746729" y="592622"/>
            <a:ext cx="1753663" cy="1079905"/>
          </a:xfrm>
          <a:prstGeom prst="rect">
            <a:avLst/>
          </a:prstGeom>
        </p:spPr>
      </p:pic>
      <p:pic>
        <p:nvPicPr>
          <p:cNvPr id="1076" name="Imagen 1075">
            <a:extLst>
              <a:ext uri="{FF2B5EF4-FFF2-40B4-BE49-F238E27FC236}">
                <a16:creationId xmlns:a16="http://schemas.microsoft.com/office/drawing/2014/main" id="{AC94FDCB-9300-4DFE-CD51-BE7DF3691FB9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3831493" y="2354539"/>
            <a:ext cx="1911283" cy="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A9AB821-D7FF-A02B-D400-D8F272D20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72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E885255-9FBA-40A4-8FF5-61811FAF8B4B}"/>
              </a:ext>
            </a:extLst>
          </p:cNvPr>
          <p:cNvSpPr/>
          <p:nvPr/>
        </p:nvSpPr>
        <p:spPr>
          <a:xfrm>
            <a:off x="2977277" y="522875"/>
            <a:ext cx="5214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Estados Financieros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8B84E0-70B0-0A63-F55F-0E028281C0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9689690" y="261134"/>
            <a:ext cx="1479754" cy="911232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74B8A89-5D11-112A-5BF7-E0564703D0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81629"/>
              </p:ext>
            </p:extLst>
          </p:nvPr>
        </p:nvGraphicFramePr>
        <p:xfrm>
          <a:off x="248842" y="1605125"/>
          <a:ext cx="6533923" cy="3902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7ADF629-0AD6-52B8-6C99-A72C22FD1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149003"/>
              </p:ext>
            </p:extLst>
          </p:nvPr>
        </p:nvGraphicFramePr>
        <p:xfrm>
          <a:off x="5303789" y="1650839"/>
          <a:ext cx="5214889" cy="376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222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54AB465-E060-1444-64E2-E842F3BA2A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E885255-9FBA-40A4-8FF5-61811FAF8B4B}"/>
              </a:ext>
            </a:extLst>
          </p:cNvPr>
          <p:cNvSpPr/>
          <p:nvPr/>
        </p:nvSpPr>
        <p:spPr>
          <a:xfrm>
            <a:off x="2538095" y="285193"/>
            <a:ext cx="3855157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ln w="0"/>
                <a:solidFill>
                  <a:srgbClr val="127C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Órgano de Gobierno</a:t>
            </a:r>
            <a:endParaRPr kumimoji="0" lang="es-ES" sz="2800" b="1" i="0" u="none" strike="noStrike" kern="1200" cap="none" spc="0" normalizeH="0" baseline="0" noProof="0" dirty="0">
              <a:ln w="0"/>
              <a:solidFill>
                <a:srgbClr val="127CA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418829-2816-3F58-2353-5FA02CC7F2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947" r="25327"/>
          <a:stretch>
            <a:fillRect/>
          </a:stretch>
        </p:blipFill>
        <p:spPr>
          <a:xfrm>
            <a:off x="9545673" y="4903179"/>
            <a:ext cx="1801024" cy="11299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4616DC-3BC2-E44F-5763-1A722EBA8CB1}"/>
              </a:ext>
            </a:extLst>
          </p:cNvPr>
          <p:cNvSpPr txBox="1"/>
          <p:nvPr/>
        </p:nvSpPr>
        <p:spPr>
          <a:xfrm>
            <a:off x="3014821" y="1695470"/>
            <a:ext cx="3955313" cy="475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José Luis González Iñigo </a:t>
            </a:r>
            <a:b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Julio Acevedo García </a:t>
            </a:r>
            <a:b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Jorge Corvera </a:t>
            </a:r>
            <a:r>
              <a:rPr lang="es-MX" sz="1700" dirty="0" err="1">
                <a:latin typeface="Arial" panose="020B0604020202020204" pitchFamily="34" charset="0"/>
                <a:cs typeface="Arial" panose="020B0604020202020204" pitchFamily="34" charset="0"/>
              </a:rPr>
              <a:t>Gibsone</a:t>
            </a: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Enrique Alzaga Martínez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Ricardo Bon Echavarría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Adolfo Barajas Gutiérrez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Juan Pedro Oriol Muñoz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Ramón Campos Espinoza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César Salvador de Anda Molina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José Medina Mora Icaza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Jaime Enrique Michel Velasco </a:t>
            </a:r>
          </a:p>
          <a:p>
            <a:pPr algn="ctr">
              <a:lnSpc>
                <a:spcPct val="150000"/>
              </a:lnSpc>
            </a:pPr>
            <a:r>
              <a:rPr lang="es-MX" sz="1700" dirty="0">
                <a:latin typeface="Arial" panose="020B0604020202020204" pitchFamily="34" charset="0"/>
                <a:cs typeface="Arial" panose="020B0604020202020204" pitchFamily="34" charset="0"/>
              </a:rPr>
              <a:t> Adolfo Barajas Gutiérrez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DDC497-E862-6A3C-B335-A9D1FDEF41B7}"/>
              </a:ext>
            </a:extLst>
          </p:cNvPr>
          <p:cNvSpPr txBox="1"/>
          <p:nvPr/>
        </p:nvSpPr>
        <p:spPr>
          <a:xfrm>
            <a:off x="4199022" y="1353718"/>
            <a:ext cx="1586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ln w="0"/>
                <a:solidFill>
                  <a:srgbClr val="127C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Asociados 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6348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4CE2AB-A8F9-13D1-77A1-76329A7296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E885255-9FBA-40A4-8FF5-61811FAF8B4B}"/>
              </a:ext>
            </a:extLst>
          </p:cNvPr>
          <p:cNvSpPr/>
          <p:nvPr/>
        </p:nvSpPr>
        <p:spPr>
          <a:xfrm>
            <a:off x="4404203" y="335846"/>
            <a:ext cx="32784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A462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Equipo Operativo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522F4B-9466-4546-AF7D-B3DA0B50429D}"/>
              </a:ext>
            </a:extLst>
          </p:cNvPr>
          <p:cNvSpPr txBox="1"/>
          <p:nvPr/>
        </p:nvSpPr>
        <p:spPr>
          <a:xfrm>
            <a:off x="1847326" y="1164142"/>
            <a:ext cx="41961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Ricardo Romo Rivas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Director General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Alan César Valdivia Sánchez 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Gerente de Desarrollo Social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Katia Vargas Berman 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Gerente de Procuración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Esmeralda Carrillo Flores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Gerente de Almacén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Marco Antonio Pérez Rodríguez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Gerente de Contraloría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Brenda González Cruz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Jefatura de Recursos Humanos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Jessica Torres Arellano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Jefatura de Gestión de Artículos y Compras </a:t>
            </a: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419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3A89156-52F7-4937-9819-888CFE06D043}"/>
              </a:ext>
            </a:extLst>
          </p:cNvPr>
          <p:cNvSpPr txBox="1"/>
          <p:nvPr/>
        </p:nvSpPr>
        <p:spPr>
          <a:xfrm>
            <a:off x="5427030" y="1164142"/>
            <a:ext cx="460816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Juan Manuel González Monreal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Tráfico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Karla Valencia Torres 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Relaciones Institucionales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Brenda Medrano Muñoz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Banco de Empleos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Susana Díaz Soto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Procesos de Calidad</a:t>
            </a:r>
          </a:p>
          <a:p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Antonio Guadalupe Lázaro Madrigal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Carlos Penilla Ladrón de Guevara</a:t>
            </a:r>
          </a:p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Tecnologías de la información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419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43F224-35A1-1162-F8B5-81862A5D05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1891" y="2241352"/>
            <a:ext cx="4370109" cy="46166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4BEE5C-2F47-25A5-9E18-203163293D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947" r="25327"/>
          <a:stretch>
            <a:fillRect/>
          </a:stretch>
        </p:blipFill>
        <p:spPr>
          <a:xfrm>
            <a:off x="10346294" y="335846"/>
            <a:ext cx="1537371" cy="9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3C5A42D-BF8B-A447-A05C-31C7B0494441}"/>
              </a:ext>
            </a:extLst>
          </p:cNvPr>
          <p:cNvSpPr/>
          <p:nvPr/>
        </p:nvSpPr>
        <p:spPr>
          <a:xfrm>
            <a:off x="-1" y="0"/>
            <a:ext cx="73348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B96FF23-5F3E-2343-A554-479A26091777}"/>
              </a:ext>
            </a:extLst>
          </p:cNvPr>
          <p:cNvSpPr/>
          <p:nvPr/>
        </p:nvSpPr>
        <p:spPr>
          <a:xfrm>
            <a:off x="1588646" y="1756566"/>
            <a:ext cx="3469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Generar acceso a una alimentación digna para personas en situación vulnerable en nuestra comunidad.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623AFF-9BDB-3A47-9BFF-7D2716726379}"/>
              </a:ext>
            </a:extLst>
          </p:cNvPr>
          <p:cNvSpPr txBox="1"/>
          <p:nvPr/>
        </p:nvSpPr>
        <p:spPr>
          <a:xfrm>
            <a:off x="2728049" y="1377406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MISIÓN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DA7E4AD-B9A2-A74B-B13B-335D294BDC22}"/>
              </a:ext>
            </a:extLst>
          </p:cNvPr>
          <p:cNvSpPr/>
          <p:nvPr/>
        </p:nvSpPr>
        <p:spPr>
          <a:xfrm>
            <a:off x="1238873" y="3611371"/>
            <a:ext cx="414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Abatir la pobreza alimentaria en Jalisco.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E9EDC2-07D9-F543-9B4A-B7A6C10A3DC6}"/>
              </a:ext>
            </a:extLst>
          </p:cNvPr>
          <p:cNvSpPr txBox="1"/>
          <p:nvPr/>
        </p:nvSpPr>
        <p:spPr>
          <a:xfrm>
            <a:off x="2772933" y="3179794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VISIÓN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34D92C-1E6A-4744-9551-C8771D3A6A3F}"/>
              </a:ext>
            </a:extLst>
          </p:cNvPr>
          <p:cNvSpPr/>
          <p:nvPr/>
        </p:nvSpPr>
        <p:spPr>
          <a:xfrm>
            <a:off x="1557533" y="4942521"/>
            <a:ext cx="346986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Calidad | Confianza | Compromiso Integridad | Pasión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283D5F-7882-6E43-92AE-A1DB3C3609B0}"/>
              </a:ext>
            </a:extLst>
          </p:cNvPr>
          <p:cNvSpPr txBox="1"/>
          <p:nvPr/>
        </p:nvSpPr>
        <p:spPr>
          <a:xfrm>
            <a:off x="2606815" y="4615188"/>
            <a:ext cx="140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VALORES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9B5B865-3D31-0F4B-BEEF-F711B1E87E04}"/>
              </a:ext>
            </a:extLst>
          </p:cNvPr>
          <p:cNvSpPr txBox="1"/>
          <p:nvPr/>
        </p:nvSpPr>
        <p:spPr>
          <a:xfrm>
            <a:off x="860325" y="505999"/>
            <a:ext cx="561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IDENTIDAD INSTITUCIONAL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379C4E2-7A2E-62CC-163D-107CCF4E64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56" y="3975"/>
            <a:ext cx="4631944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5CF734-7BF2-C227-0ECE-A115A98F64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591798" y="117987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2DB4F480-317A-9C47-0C71-139884209E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2EC6687-92E6-6E46-B003-57DCC3670E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98" y="1390935"/>
            <a:ext cx="11713118" cy="4866392"/>
          </a:xfrm>
          <a:prstGeom prst="rect">
            <a:avLst/>
          </a:prstGeom>
        </p:spPr>
      </p:pic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87833E97-1312-B24E-8B77-743150ACBE9D}"/>
              </a:ext>
            </a:extLst>
          </p:cNvPr>
          <p:cNvSpPr/>
          <p:nvPr/>
        </p:nvSpPr>
        <p:spPr>
          <a:xfrm>
            <a:off x="6635154" y="2855221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D1F53798-2185-0F4D-BDE6-C068A24C4FAF}"/>
              </a:ext>
            </a:extLst>
          </p:cNvPr>
          <p:cNvSpPr/>
          <p:nvPr/>
        </p:nvSpPr>
        <p:spPr>
          <a:xfrm>
            <a:off x="2980898" y="5199727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B9F8238F-366A-A34F-8325-854978BF207B}"/>
              </a:ext>
            </a:extLst>
          </p:cNvPr>
          <p:cNvSpPr/>
          <p:nvPr/>
        </p:nvSpPr>
        <p:spPr>
          <a:xfrm>
            <a:off x="5293607" y="5142393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C8ECFFE-B3E1-754A-91A8-A6465CA6BDFF}"/>
              </a:ext>
            </a:extLst>
          </p:cNvPr>
          <p:cNvSpPr/>
          <p:nvPr/>
        </p:nvSpPr>
        <p:spPr>
          <a:xfrm>
            <a:off x="2513536" y="1073736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9855C500-79D0-1744-AE2B-5651ACD7A4E2}"/>
              </a:ext>
            </a:extLst>
          </p:cNvPr>
          <p:cNvSpPr/>
          <p:nvPr/>
        </p:nvSpPr>
        <p:spPr>
          <a:xfrm>
            <a:off x="4219828" y="1064745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E11168A3-C3B4-9F46-9555-B4818C351574}"/>
              </a:ext>
            </a:extLst>
          </p:cNvPr>
          <p:cNvSpPr/>
          <p:nvPr/>
        </p:nvSpPr>
        <p:spPr>
          <a:xfrm>
            <a:off x="6068129" y="1027164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42176C5B-141C-F34F-AF99-9F4A90F9656E}"/>
              </a:ext>
            </a:extLst>
          </p:cNvPr>
          <p:cNvSpPr/>
          <p:nvPr/>
        </p:nvSpPr>
        <p:spPr>
          <a:xfrm>
            <a:off x="7508030" y="1025239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08E816C2-EBD1-1E44-A139-6E422AB90E59}"/>
              </a:ext>
            </a:extLst>
          </p:cNvPr>
          <p:cNvSpPr/>
          <p:nvPr/>
        </p:nvSpPr>
        <p:spPr>
          <a:xfrm>
            <a:off x="9411352" y="982496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A81C646D-A83F-D24E-85AE-0F23BF4965E2}"/>
              </a:ext>
            </a:extLst>
          </p:cNvPr>
          <p:cNvSpPr/>
          <p:nvPr/>
        </p:nvSpPr>
        <p:spPr>
          <a:xfrm>
            <a:off x="8184428" y="2296129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50A46AB8-3C0E-7D45-BA31-9E5F731ACF62}"/>
              </a:ext>
            </a:extLst>
          </p:cNvPr>
          <p:cNvSpPr/>
          <p:nvPr/>
        </p:nvSpPr>
        <p:spPr>
          <a:xfrm>
            <a:off x="4639658" y="3398385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3D9D929-A32A-7F43-9B91-7A3B3E7BC107}"/>
              </a:ext>
            </a:extLst>
          </p:cNvPr>
          <p:cNvSpPr/>
          <p:nvPr/>
        </p:nvSpPr>
        <p:spPr>
          <a:xfrm>
            <a:off x="4922024" y="235399"/>
            <a:ext cx="21377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  <a:endParaRPr kumimoji="0" lang="es-ES" sz="3200" b="1" i="0" u="none" strike="noStrike" kern="1200" cap="none" spc="0" normalizeH="0" baseline="0" noProof="0" dirty="0">
              <a:ln w="0"/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DB250E9B-E980-2647-BF6D-ACE534686617}"/>
              </a:ext>
            </a:extLst>
          </p:cNvPr>
          <p:cNvSpPr/>
          <p:nvPr/>
        </p:nvSpPr>
        <p:spPr>
          <a:xfrm>
            <a:off x="306843" y="960410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43F7D88-2E1A-0C43-9562-8EBCF1BC6344}"/>
              </a:ext>
            </a:extLst>
          </p:cNvPr>
          <p:cNvSpPr txBox="1"/>
          <p:nvPr/>
        </p:nvSpPr>
        <p:spPr>
          <a:xfrm>
            <a:off x="2595995" y="1040926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C405895-AC5A-5C4B-AA76-7189DE9B477F}"/>
              </a:ext>
            </a:extLst>
          </p:cNvPr>
          <p:cNvSpPr txBox="1"/>
          <p:nvPr/>
        </p:nvSpPr>
        <p:spPr>
          <a:xfrm>
            <a:off x="400319" y="92970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58D9BB8-9610-5845-9818-81591A9FD54F}"/>
              </a:ext>
            </a:extLst>
          </p:cNvPr>
          <p:cNvSpPr txBox="1"/>
          <p:nvPr/>
        </p:nvSpPr>
        <p:spPr>
          <a:xfrm>
            <a:off x="4299255" y="1040480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75B236D-A998-BE4F-A541-127557D2A232}"/>
              </a:ext>
            </a:extLst>
          </p:cNvPr>
          <p:cNvSpPr txBox="1"/>
          <p:nvPr/>
        </p:nvSpPr>
        <p:spPr>
          <a:xfrm>
            <a:off x="6141915" y="1005014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EB337BD-6A75-6D42-AE70-ED6CA909BA89}"/>
              </a:ext>
            </a:extLst>
          </p:cNvPr>
          <p:cNvSpPr txBox="1"/>
          <p:nvPr/>
        </p:nvSpPr>
        <p:spPr>
          <a:xfrm>
            <a:off x="7616241" y="996631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485964D-A6F7-EA43-85E5-FC1809A690DE}"/>
              </a:ext>
            </a:extLst>
          </p:cNvPr>
          <p:cNvSpPr txBox="1"/>
          <p:nvPr/>
        </p:nvSpPr>
        <p:spPr>
          <a:xfrm>
            <a:off x="9489832" y="953599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C071764-93BB-2142-AE9B-EB41EC688FA0}"/>
              </a:ext>
            </a:extLst>
          </p:cNvPr>
          <p:cNvSpPr txBox="1"/>
          <p:nvPr/>
        </p:nvSpPr>
        <p:spPr>
          <a:xfrm>
            <a:off x="8265170" y="2270883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A84EC2F-D0C6-7F41-8823-FCB6B6AFAF62}"/>
              </a:ext>
            </a:extLst>
          </p:cNvPr>
          <p:cNvSpPr txBox="1"/>
          <p:nvPr/>
        </p:nvSpPr>
        <p:spPr>
          <a:xfrm>
            <a:off x="5374032" y="511131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3025A45-05C6-854C-B068-EFA64906D754}"/>
              </a:ext>
            </a:extLst>
          </p:cNvPr>
          <p:cNvSpPr txBox="1"/>
          <p:nvPr/>
        </p:nvSpPr>
        <p:spPr>
          <a:xfrm>
            <a:off x="3086626" y="516883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A27FA4D-F0EE-AB42-9FD3-A8BEDC9A3A1F}"/>
              </a:ext>
            </a:extLst>
          </p:cNvPr>
          <p:cNvSpPr txBox="1"/>
          <p:nvPr/>
        </p:nvSpPr>
        <p:spPr>
          <a:xfrm>
            <a:off x="6692412" y="281557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7750BE4-C400-234D-84FE-E9033E2D7D17}"/>
              </a:ext>
            </a:extLst>
          </p:cNvPr>
          <p:cNvSpPr txBox="1"/>
          <p:nvPr/>
        </p:nvSpPr>
        <p:spPr>
          <a:xfrm>
            <a:off x="4723626" y="3355515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71BED19E-2070-534D-8CF1-F81622BFBB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82" y="1734685"/>
            <a:ext cx="1726280" cy="81042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A21A0EB-D5B0-A54C-A6C8-E7EE57E64CE4}"/>
              </a:ext>
            </a:extLst>
          </p:cNvPr>
          <p:cNvSpPr txBox="1"/>
          <p:nvPr/>
        </p:nvSpPr>
        <p:spPr>
          <a:xfrm>
            <a:off x="209389" y="1786562"/>
            <a:ext cx="1708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Nace el Banco de Alimentos Guadalajara, fundada por Ricardo Bon Echavarría</a:t>
            </a:r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id="{CE14C97C-E0D4-5543-BB72-E2885BE2E4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069" y="1686896"/>
            <a:ext cx="1376884" cy="55035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32212718-CBED-2344-8CDD-5C131B5AD5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986" y="1641614"/>
            <a:ext cx="1376884" cy="673850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7468F980-577D-8A4D-96BA-AB70513FE0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567" y="1628072"/>
            <a:ext cx="1376884" cy="609174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CA50EB09-6965-C640-AA5C-FF8C2A3BC3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694" y="1587119"/>
            <a:ext cx="1604733" cy="764993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7282B491-D606-534A-89AE-6230062F58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685" y="3775561"/>
            <a:ext cx="1376884" cy="55035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748F3ACB-2760-F245-B4B4-5F9D714B37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376" y="3228596"/>
            <a:ext cx="2120125" cy="783702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A228664E-FCD7-534C-8079-815A40ECDC7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978" y="5552555"/>
            <a:ext cx="2016689" cy="665026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DE430CAA-BBB0-4646-AEE3-91C037C0EA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047" y="5572875"/>
            <a:ext cx="1213795" cy="52903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526D6595-7ADB-A245-BA92-CD690F56CC79}"/>
              </a:ext>
            </a:extLst>
          </p:cNvPr>
          <p:cNvSpPr txBox="1"/>
          <p:nvPr/>
        </p:nvSpPr>
        <p:spPr>
          <a:xfrm>
            <a:off x="2231236" y="1750259"/>
            <a:ext cx="1377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Constitución legal como ONG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3790E4D-9BB0-C34B-B7D6-BE958C7B26E0}"/>
              </a:ext>
            </a:extLst>
          </p:cNvPr>
          <p:cNvSpPr txBox="1"/>
          <p:nvPr/>
        </p:nvSpPr>
        <p:spPr>
          <a:xfrm>
            <a:off x="3806796" y="1681076"/>
            <a:ext cx="15731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proclamó la Ley Federal para la Donación de Alimentos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2E986F7-C6C1-694C-AE42-28AFFDDB8CD1}"/>
              </a:ext>
            </a:extLst>
          </p:cNvPr>
          <p:cNvSpPr txBox="1"/>
          <p:nvPr/>
        </p:nvSpPr>
        <p:spPr>
          <a:xfrm>
            <a:off x="5810343" y="1664588"/>
            <a:ext cx="13978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trasladó a las instalaciones de la Colonia Morelos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750B177-BFB4-4B49-9530-2B44E2E35393}"/>
              </a:ext>
            </a:extLst>
          </p:cNvPr>
          <p:cNvSpPr txBox="1"/>
          <p:nvPr/>
        </p:nvSpPr>
        <p:spPr>
          <a:xfrm>
            <a:off x="9228681" y="1626854"/>
            <a:ext cx="15745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Reconocimiento del Premio a la Asistencia Social de IJAS 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7190E32-20B8-684C-BF49-11A938AEA52E}"/>
              </a:ext>
            </a:extLst>
          </p:cNvPr>
          <p:cNvSpPr txBox="1"/>
          <p:nvPr/>
        </p:nvSpPr>
        <p:spPr>
          <a:xfrm>
            <a:off x="2343497" y="5568485"/>
            <a:ext cx="2016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obtuvo la certificación en ISO 9001:2015 y se colocó la 1era. piedra para las nuevas instalaciones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466B860-1FC0-B446-8084-4203CD6EADF0}"/>
              </a:ext>
            </a:extLst>
          </p:cNvPr>
          <p:cNvSpPr txBox="1"/>
          <p:nvPr/>
        </p:nvSpPr>
        <p:spPr>
          <a:xfrm>
            <a:off x="4416290" y="3780204"/>
            <a:ext cx="13245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integró nuevo Consejo Directivo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5F26728-C716-854D-8692-7812407CFF68}"/>
              </a:ext>
            </a:extLst>
          </p:cNvPr>
          <p:cNvSpPr txBox="1"/>
          <p:nvPr/>
        </p:nvSpPr>
        <p:spPr>
          <a:xfrm>
            <a:off x="6111416" y="3231882"/>
            <a:ext cx="1960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realizó la 1era. Olimpiada por la Seguridad, el Orden y</a:t>
            </a:r>
          </a:p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Limpieza en las instalaciones.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577CBA-A88A-1D41-9E4B-0FCDC33CD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703" y="2983891"/>
            <a:ext cx="211043" cy="677096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84A0F141-7308-244F-99CA-5919CCA55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1047" y="4044903"/>
            <a:ext cx="175042" cy="561593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53A66033-80D1-7748-8F18-C19DC253C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379" y="3891816"/>
            <a:ext cx="175042" cy="561593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7F6445FC-7920-7A49-9C47-F46E08D21F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2976" y="3966490"/>
            <a:ext cx="175042" cy="561593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C7B21D96-E97E-6B48-876F-28B05BCAB0F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048" y="1251077"/>
            <a:ext cx="135335" cy="434200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5B9DCD17-4C01-7D46-9EF0-64BB17182E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6715" y="5015602"/>
            <a:ext cx="175042" cy="5615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9A0AD2-0B81-E44D-BE9A-CEFB3ED500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8423" y="3322439"/>
            <a:ext cx="255224" cy="410181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50BFC4A5-DF57-D340-AC4F-2AF7B8F8B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1150" y="1145720"/>
            <a:ext cx="213380" cy="342933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7AB488CE-586D-484F-92CD-5A957DDEAD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0870" y="5234131"/>
            <a:ext cx="213380" cy="3429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719BBE-1DFA-6142-A168-A40D0064F4C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91" y="806818"/>
            <a:ext cx="1220668" cy="8137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1AA227-0580-754C-A099-FAAD58791A0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5" y="4538478"/>
            <a:ext cx="1521482" cy="998257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7F3151BB-B87D-C245-A0A8-03BFAB5E6E0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114" y="4734598"/>
            <a:ext cx="1597904" cy="1065269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E146C7EB-C4FB-1E40-85D4-6AECB74839D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152" y="1000590"/>
            <a:ext cx="1121818" cy="736034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648C76E5-7F40-5F43-A7FD-D44DC0B2B67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670" y="1582123"/>
            <a:ext cx="1630915" cy="55035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9AC91F0-2BD9-AF41-B6BC-4CEE5824AE49}"/>
              </a:ext>
            </a:extLst>
          </p:cNvPr>
          <p:cNvSpPr txBox="1"/>
          <p:nvPr/>
        </p:nvSpPr>
        <p:spPr>
          <a:xfrm>
            <a:off x="7460382" y="1606228"/>
            <a:ext cx="16047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cumple con 10 años de servicio y se habilitó gran parte del almacén  </a:t>
            </a:r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78E92BB5-841D-C649-B359-E9AA05232F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810" y="2644405"/>
            <a:ext cx="1376884" cy="550350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9140C864-2958-394B-A304-B408507648F3}"/>
              </a:ext>
            </a:extLst>
          </p:cNvPr>
          <p:cNvSpPr txBox="1"/>
          <p:nvPr/>
        </p:nvSpPr>
        <p:spPr>
          <a:xfrm>
            <a:off x="7846574" y="2684334"/>
            <a:ext cx="1377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Nace el programa de Uniendo Manos</a:t>
            </a:r>
          </a:p>
        </p:txBody>
      </p:sp>
      <p:sp>
        <p:nvSpPr>
          <p:cNvPr id="101" name="Rectángulo redondeado 100">
            <a:extLst>
              <a:ext uri="{FF2B5EF4-FFF2-40B4-BE49-F238E27FC236}">
                <a16:creationId xmlns:a16="http://schemas.microsoft.com/office/drawing/2014/main" id="{37604B9E-2C04-8B45-B97D-55543A6592FB}"/>
              </a:ext>
            </a:extLst>
          </p:cNvPr>
          <p:cNvSpPr/>
          <p:nvPr/>
        </p:nvSpPr>
        <p:spPr>
          <a:xfrm>
            <a:off x="2513536" y="3970852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FD71B984-D03E-1349-9016-FCFCAFC3CFC2}"/>
              </a:ext>
            </a:extLst>
          </p:cNvPr>
          <p:cNvSpPr txBox="1"/>
          <p:nvPr/>
        </p:nvSpPr>
        <p:spPr>
          <a:xfrm>
            <a:off x="2589182" y="395139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104" name="Imagen 103">
            <a:extLst>
              <a:ext uri="{FF2B5EF4-FFF2-40B4-BE49-F238E27FC236}">
                <a16:creationId xmlns:a16="http://schemas.microsoft.com/office/drawing/2014/main" id="{AF6428FB-AFFA-E64D-BDF8-03EECFE968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970" y="4326881"/>
            <a:ext cx="1376884" cy="702912"/>
          </a:xfrm>
          <a:prstGeom prst="rect">
            <a:avLst/>
          </a:prstGeom>
        </p:spPr>
      </p:pic>
      <p:sp>
        <p:nvSpPr>
          <p:cNvPr id="103" name="CuadroTexto 102">
            <a:extLst>
              <a:ext uri="{FF2B5EF4-FFF2-40B4-BE49-F238E27FC236}">
                <a16:creationId xmlns:a16="http://schemas.microsoft.com/office/drawing/2014/main" id="{8F6F705C-6C1A-C649-8D2E-1F6B9D61402E}"/>
              </a:ext>
            </a:extLst>
          </p:cNvPr>
          <p:cNvSpPr txBox="1"/>
          <p:nvPr/>
        </p:nvSpPr>
        <p:spPr>
          <a:xfrm>
            <a:off x="2256293" y="4309982"/>
            <a:ext cx="1324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obtuvo la Acreditación de Institucionalidad y Transparencia</a:t>
            </a:r>
          </a:p>
        </p:txBody>
      </p:sp>
      <p:pic>
        <p:nvPicPr>
          <p:cNvPr id="96" name="Imagen 95">
            <a:extLst>
              <a:ext uri="{FF2B5EF4-FFF2-40B4-BE49-F238E27FC236}">
                <a16:creationId xmlns:a16="http://schemas.microsoft.com/office/drawing/2014/main" id="{D9D88885-555F-6044-A834-9A4B7F8955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7383" y="1359004"/>
            <a:ext cx="213380" cy="342933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9203769E-30B6-4646-AC2F-213DBA825A7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034" y="1007250"/>
            <a:ext cx="163082" cy="523220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3C9385A8-C474-C88D-9FA2-CA7915007636}"/>
              </a:ext>
            </a:extLst>
          </p:cNvPr>
          <p:cNvSpPr/>
          <p:nvPr/>
        </p:nvSpPr>
        <p:spPr>
          <a:xfrm>
            <a:off x="6831936" y="5111923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33AA6D-B5DB-1B77-7BA1-6219CF80A56A}"/>
              </a:ext>
            </a:extLst>
          </p:cNvPr>
          <p:cNvSpPr txBox="1"/>
          <p:nvPr/>
        </p:nvSpPr>
        <p:spPr>
          <a:xfrm>
            <a:off x="6912361" y="508084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8C0B497-317F-8603-36C1-79B452DBC5C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780" y="5577296"/>
            <a:ext cx="1377941" cy="4709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F05B50-3240-13B0-C059-38721489B04C}"/>
              </a:ext>
            </a:extLst>
          </p:cNvPr>
          <p:cNvSpPr txBox="1"/>
          <p:nvPr/>
        </p:nvSpPr>
        <p:spPr>
          <a:xfrm>
            <a:off x="6551427" y="5591158"/>
            <a:ext cx="14745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inauguraron sus nuevas instalaciones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FB38FDB-9E59-8653-4EAC-2E760F83F6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4197" y="1177294"/>
            <a:ext cx="205854" cy="330836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47F90D57-ACD0-114D-8990-C1495E2B07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2182" y="5153926"/>
            <a:ext cx="205854" cy="33083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3A5AD5A-18AC-69AD-BAB9-A82CD0A9A6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840" y="4778977"/>
            <a:ext cx="211043" cy="67709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DC15BEA-5F56-E26D-C5F1-A798895E46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922" y="5167834"/>
            <a:ext cx="205854" cy="330836"/>
          </a:xfrm>
          <a:prstGeom prst="rect">
            <a:avLst/>
          </a:prstGeom>
        </p:spPr>
      </p:pic>
      <p:sp>
        <p:nvSpPr>
          <p:cNvPr id="12" name="Rectángulo redondeado 4">
            <a:extLst>
              <a:ext uri="{FF2B5EF4-FFF2-40B4-BE49-F238E27FC236}">
                <a16:creationId xmlns:a16="http://schemas.microsoft.com/office/drawing/2014/main" id="{DC68656B-D6DA-574A-8B51-1C812A17CE83}"/>
              </a:ext>
            </a:extLst>
          </p:cNvPr>
          <p:cNvSpPr/>
          <p:nvPr/>
        </p:nvSpPr>
        <p:spPr>
          <a:xfrm>
            <a:off x="8204986" y="5060678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F4C3E36-93B4-1655-8919-A2340BD0D617}"/>
              </a:ext>
            </a:extLst>
          </p:cNvPr>
          <p:cNvSpPr txBox="1"/>
          <p:nvPr/>
        </p:nvSpPr>
        <p:spPr>
          <a:xfrm>
            <a:off x="8298445" y="5015602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1" name="Rectángulo redondeado 4">
            <a:extLst>
              <a:ext uri="{FF2B5EF4-FFF2-40B4-BE49-F238E27FC236}">
                <a16:creationId xmlns:a16="http://schemas.microsoft.com/office/drawing/2014/main" id="{1306F852-5C56-76B4-D542-652827AE5E09}"/>
              </a:ext>
            </a:extLst>
          </p:cNvPr>
          <p:cNvSpPr/>
          <p:nvPr/>
        </p:nvSpPr>
        <p:spPr>
          <a:xfrm>
            <a:off x="10351240" y="5035313"/>
            <a:ext cx="872876" cy="299900"/>
          </a:xfrm>
          <a:prstGeom prst="round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443799-0687-DD36-AA69-F51BB876F3A9}"/>
              </a:ext>
            </a:extLst>
          </p:cNvPr>
          <p:cNvSpPr txBox="1"/>
          <p:nvPr/>
        </p:nvSpPr>
        <p:spPr>
          <a:xfrm>
            <a:off x="10385301" y="5002185"/>
            <a:ext cx="7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C1D47491-7CB2-C941-BF3B-086BDBF7AE6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821" y="933381"/>
            <a:ext cx="157335" cy="504785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F7114497-8413-C24C-B64D-72505E920886}"/>
              </a:ext>
            </a:extLst>
          </p:cNvPr>
          <p:cNvSpPr txBox="1"/>
          <p:nvPr/>
        </p:nvSpPr>
        <p:spPr>
          <a:xfrm>
            <a:off x="5048957" y="5607209"/>
            <a:ext cx="1377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Se celebraron</a:t>
            </a:r>
          </a:p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30 años de labor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96BE105-BC4D-CB26-0A6A-B14D57338B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361" y="5498670"/>
            <a:ext cx="2120125" cy="64128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096B6EB-C408-6D2A-8F22-11C73DD65809}"/>
              </a:ext>
            </a:extLst>
          </p:cNvPr>
          <p:cNvSpPr txBox="1"/>
          <p:nvPr/>
        </p:nvSpPr>
        <p:spPr>
          <a:xfrm>
            <a:off x="8043177" y="5512172"/>
            <a:ext cx="2158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Certificación FSSC 24000, Recertificación en ISO 9001:2015 y recertificación de Institucionalidad y Trasferencia 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40D12C8-0F68-C36B-9052-5994E005D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202" y="5530006"/>
            <a:ext cx="1604733" cy="66502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FDBBCDC-88B4-F092-DE5F-180C9CD7F3DA}"/>
              </a:ext>
            </a:extLst>
          </p:cNvPr>
          <p:cNvSpPr txBox="1"/>
          <p:nvPr/>
        </p:nvSpPr>
        <p:spPr>
          <a:xfrm>
            <a:off x="10188118" y="5553729"/>
            <a:ext cx="17221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Arial" panose="020B0604020202020204" pitchFamily="34" charset="0"/>
                <a:cs typeface="Arial" panose="020B0604020202020204" pitchFamily="34" charset="0"/>
              </a:rPr>
              <a:t>Inició la construcción de la segunda etapa del Parque a la Generosidad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62C406-06FE-E6DA-24D6-8582964ABE7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117621" y="3201967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AE79FF-7842-0EFA-F471-DC68E3D0068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E885255-9FBA-40A4-8FF5-61811FAF8B4B}"/>
              </a:ext>
            </a:extLst>
          </p:cNvPr>
          <p:cNvSpPr/>
          <p:nvPr/>
        </p:nvSpPr>
        <p:spPr>
          <a:xfrm>
            <a:off x="3418190" y="557528"/>
            <a:ext cx="52042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PLANEACIÓN ESTRATÉGICA</a:t>
            </a:r>
            <a:endParaRPr kumimoji="0" lang="es-E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71870B-738F-4AC9-88A4-93C85CA54EFC}"/>
              </a:ext>
            </a:extLst>
          </p:cNvPr>
          <p:cNvSpPr txBox="1"/>
          <p:nvPr/>
        </p:nvSpPr>
        <p:spPr>
          <a:xfrm>
            <a:off x="3119406" y="1050469"/>
            <a:ext cx="595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Nuestro plan de trabajo se basa en cuatro estrategias:</a:t>
            </a:r>
            <a:endParaRPr lang="es-41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926A1A-3F69-1DF0-BCA3-586618348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grayscl/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8" r="25751" b="87322"/>
          <a:stretch/>
        </p:blipFill>
        <p:spPr>
          <a:xfrm>
            <a:off x="0" y="4176346"/>
            <a:ext cx="12311406" cy="26816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80397F-1238-5BEF-91CA-A76F0E6D8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412" y="2774061"/>
            <a:ext cx="2239831" cy="6270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9CC85F-FB25-BADF-1FBD-D29D192F63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8190" y="2069046"/>
            <a:ext cx="2239831" cy="6270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3AD796-A3C4-21FE-DFFA-EC71D87E9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7999" y="2739624"/>
            <a:ext cx="2239831" cy="6270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8815562-267E-11B0-1DC7-99874E1169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6210" y="2236208"/>
            <a:ext cx="2239831" cy="62705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31A36E0-E605-D573-8495-6BD02641397C}"/>
              </a:ext>
            </a:extLst>
          </p:cNvPr>
          <p:cNvSpPr txBox="1"/>
          <p:nvPr/>
        </p:nvSpPr>
        <p:spPr>
          <a:xfrm>
            <a:off x="859875" y="337986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Incrementar el 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Impacto Social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27C6DC-184D-DE27-3805-90E5D74E34CC}"/>
              </a:ext>
            </a:extLst>
          </p:cNvPr>
          <p:cNvSpPr txBox="1"/>
          <p:nvPr/>
        </p:nvSpPr>
        <p:spPr>
          <a:xfrm>
            <a:off x="848724" y="2880622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B4BF1DA-3159-FB47-C648-E7542DE5A21B}"/>
              </a:ext>
            </a:extLst>
          </p:cNvPr>
          <p:cNvSpPr txBox="1"/>
          <p:nvPr/>
        </p:nvSpPr>
        <p:spPr>
          <a:xfrm>
            <a:off x="3618654" y="2197909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261A13C-C1E8-0154-7375-E7986B5CC4AC}"/>
              </a:ext>
            </a:extLst>
          </p:cNvPr>
          <p:cNvSpPr txBox="1"/>
          <p:nvPr/>
        </p:nvSpPr>
        <p:spPr>
          <a:xfrm>
            <a:off x="3418190" y="2696104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Fortalecer e</a:t>
            </a:r>
          </a:p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incrementar aliados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2B64C1-C315-AB75-E1EA-5304ECBA200B}"/>
              </a:ext>
            </a:extLst>
          </p:cNvPr>
          <p:cNvSpPr txBox="1"/>
          <p:nvPr/>
        </p:nvSpPr>
        <p:spPr>
          <a:xfrm>
            <a:off x="6336568" y="2854068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7E49A8A-D329-C013-7630-693A701028CE}"/>
              </a:ext>
            </a:extLst>
          </p:cNvPr>
          <p:cNvSpPr txBox="1"/>
          <p:nvPr/>
        </p:nvSpPr>
        <p:spPr>
          <a:xfrm>
            <a:off x="9241618" y="2349535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BF2366-499C-D4A3-0423-EF33DAD5B1AB}"/>
              </a:ext>
            </a:extLst>
          </p:cNvPr>
          <p:cNvSpPr txBox="1"/>
          <p:nvPr/>
        </p:nvSpPr>
        <p:spPr>
          <a:xfrm>
            <a:off x="6567370" y="335509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Excelencia</a:t>
            </a:r>
          </a:p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operacional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987AFC8-FC09-BFCB-02D0-CE03B12A8EAD}"/>
              </a:ext>
            </a:extLst>
          </p:cNvPr>
          <p:cNvSpPr txBox="1"/>
          <p:nvPr/>
        </p:nvSpPr>
        <p:spPr>
          <a:xfrm>
            <a:off x="9504677" y="286153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Desempeño</a:t>
            </a:r>
          </a:p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0ED287-5D4A-39D1-8C6A-AADE46B145F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444314" y="212821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68CB5D-DEE8-33F9-F0D1-76E8F4927C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96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4F784FF-CAE8-F049-6F48-303A48DB69BA}"/>
              </a:ext>
            </a:extLst>
          </p:cNvPr>
          <p:cNvSpPr/>
          <p:nvPr/>
        </p:nvSpPr>
        <p:spPr>
          <a:xfrm>
            <a:off x="3026287" y="580711"/>
            <a:ext cx="59282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INCIDENCIA EN LA AGENDA 2030</a:t>
            </a:r>
          </a:p>
        </p:txBody>
      </p:sp>
      <p:pic>
        <p:nvPicPr>
          <p:cNvPr id="4" name="Picture 4" descr="Plan de acción para la implementación de la agenda 2030 - I Encuentro  Iberoamericano de Jóvenes Líderes">
            <a:extLst>
              <a:ext uri="{FF2B5EF4-FFF2-40B4-BE49-F238E27FC236}">
                <a16:creationId xmlns:a16="http://schemas.microsoft.com/office/drawing/2014/main" id="{C351AB28-C4EB-B6D9-CD7C-CE9A019FF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4352" y="5346581"/>
            <a:ext cx="2416692" cy="15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2F763F-495D-46E1-F27B-F77B05D626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218" y="1767958"/>
            <a:ext cx="1345977" cy="13459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95D581-EA68-BB2E-18C9-F41399025A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680" y="1763703"/>
            <a:ext cx="1345977" cy="13459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8B100C-7069-353C-315F-1ECA220E66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960" y="1742570"/>
            <a:ext cx="1345977" cy="13459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B28055-6BEA-9980-887C-4BACD6AC63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773" y="3769452"/>
            <a:ext cx="1345977" cy="13459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EF44E6-E9F7-85B5-6CCF-7089BF93632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400" y="1742570"/>
            <a:ext cx="1345977" cy="13459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47C1156-2C04-5812-A415-863D00BF2E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723" y="3769453"/>
            <a:ext cx="1345977" cy="1345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09816D6-20A9-271A-623E-10658BF0ED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823" y="3769451"/>
            <a:ext cx="1345977" cy="1345977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6319F0B0-BF73-400E-9FF0-3BBB888E7A4C}"/>
              </a:ext>
            </a:extLst>
          </p:cNvPr>
          <p:cNvSpPr/>
          <p:nvPr/>
        </p:nvSpPr>
        <p:spPr>
          <a:xfrm>
            <a:off x="1806498" y="3109680"/>
            <a:ext cx="1003609" cy="2236901"/>
          </a:xfrm>
          <a:prstGeom prst="rect">
            <a:avLst/>
          </a:prstGeom>
          <a:solidFill>
            <a:srgbClr val="4005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CFDAE54-16D5-25E8-9B76-6BFE1F624135}"/>
              </a:ext>
            </a:extLst>
          </p:cNvPr>
          <p:cNvSpPr/>
          <p:nvPr/>
        </p:nvSpPr>
        <p:spPr>
          <a:xfrm rot="21234068">
            <a:off x="2491027" y="1459925"/>
            <a:ext cx="510270" cy="1197272"/>
          </a:xfrm>
          <a:prstGeom prst="ellipse">
            <a:avLst/>
          </a:prstGeom>
          <a:solidFill>
            <a:srgbClr val="C79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F5BAAA4-806D-CCF9-38AC-3E9B01F833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369"/>
            <a:ext cx="4800157" cy="61716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0E4627-A30C-3337-91FE-CF4E67E2A29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306662" y="287754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97F55E-1ECA-C4FB-7BE4-664A71A74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986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A34D1C5-9D95-F4C5-20A6-DA9ACDC18F45}"/>
              </a:ext>
            </a:extLst>
          </p:cNvPr>
          <p:cNvSpPr/>
          <p:nvPr/>
        </p:nvSpPr>
        <p:spPr>
          <a:xfrm>
            <a:off x="5760254" y="946362"/>
            <a:ext cx="4589842" cy="9370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 w="0"/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MÓDELO DE INTERVENCIÓN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75E259A-28F4-84CC-9BC7-0D7C96383003}"/>
              </a:ext>
            </a:extLst>
          </p:cNvPr>
          <p:cNvSpPr/>
          <p:nvPr/>
        </p:nvSpPr>
        <p:spPr>
          <a:xfrm>
            <a:off x="5541522" y="2171000"/>
            <a:ext cx="5027305" cy="1873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_tradnl" sz="1600" noProof="1"/>
              <a:t>Para realizar la distribución de despensas, se identifican comunidades en situación vulnerable, se integran comités en la comunidad, se realizan estudios socioeconómicos, se evalúa y se selecciona a la familia, se asigna la entrega de despensas a quienes por razones justificadas no pueden satisfacer sus necesidades alimentarias de forma adecuada. Se entregan dos despensas al mes por familia.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9D2F35-4F5F-B625-7505-3B1DC5ACB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2"/>
          <a:stretch/>
        </p:blipFill>
        <p:spPr>
          <a:xfrm>
            <a:off x="5294180" y="4331971"/>
            <a:ext cx="5829125" cy="1398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2B4046-D07E-48B9-2761-1DD7272253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296" y="4331971"/>
            <a:ext cx="1410112" cy="15006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2E0BDF-038A-7EE3-286F-000289AA66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178843" y="490746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0990B18-1FA5-EC13-B6A3-6F7E657EE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9275" y="-2684723"/>
            <a:ext cx="6888197" cy="1219725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2ED64F9-6996-2A93-2007-F94E1BC28E68}"/>
              </a:ext>
            </a:extLst>
          </p:cNvPr>
          <p:cNvSpPr/>
          <p:nvPr/>
        </p:nvSpPr>
        <p:spPr>
          <a:xfrm>
            <a:off x="-777" y="-30196"/>
            <a:ext cx="12197252" cy="6888196"/>
          </a:xfrm>
          <a:prstGeom prst="rect">
            <a:avLst/>
          </a:prstGeom>
          <a:solidFill>
            <a:schemeClr val="bg1">
              <a:lumMod val="95000"/>
              <a:alpha val="833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30B85DA-1DE7-AC90-6001-849666AF24DB}"/>
              </a:ext>
            </a:extLst>
          </p:cNvPr>
          <p:cNvSpPr/>
          <p:nvPr/>
        </p:nvSpPr>
        <p:spPr>
          <a:xfrm>
            <a:off x="2843827" y="303571"/>
            <a:ext cx="6504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PAQUETES ALIMENTARIOS ENTREGADOS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D6A5CB26-4FFA-E295-5449-684E4FE27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793317"/>
              </p:ext>
            </p:extLst>
          </p:nvPr>
        </p:nvGraphicFramePr>
        <p:xfrm>
          <a:off x="2858903" y="1099003"/>
          <a:ext cx="5876246" cy="264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1">
            <a:extLst>
              <a:ext uri="{FF2B5EF4-FFF2-40B4-BE49-F238E27FC236}">
                <a16:creationId xmlns:a16="http://schemas.microsoft.com/office/drawing/2014/main" id="{17FD71A3-01C2-CCA1-1295-C5EF28ADA551}"/>
              </a:ext>
            </a:extLst>
          </p:cNvPr>
          <p:cNvSpPr txBox="1"/>
          <p:nvPr/>
        </p:nvSpPr>
        <p:spPr>
          <a:xfrm>
            <a:off x="4322695" y="1962030"/>
            <a:ext cx="590137" cy="19294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900" b="1" dirty="0">
                <a:solidFill>
                  <a:schemeClr val="bg1"/>
                </a:solidFill>
              </a:rPr>
              <a:t>+85.06%</a:t>
            </a: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39BAE122-FA61-60F4-FAE4-8535A0742436}"/>
              </a:ext>
            </a:extLst>
          </p:cNvPr>
          <p:cNvSpPr txBox="1"/>
          <p:nvPr/>
        </p:nvSpPr>
        <p:spPr>
          <a:xfrm>
            <a:off x="4892357" y="1858208"/>
            <a:ext cx="812972" cy="830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900" b="1" dirty="0">
                <a:solidFill>
                  <a:schemeClr val="bg1"/>
                </a:solidFill>
              </a:rPr>
              <a:t>+10.12%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CECC03F4-A629-523C-6366-19E1C758A21B}"/>
              </a:ext>
            </a:extLst>
          </p:cNvPr>
          <p:cNvSpPr txBox="1"/>
          <p:nvPr/>
        </p:nvSpPr>
        <p:spPr>
          <a:xfrm>
            <a:off x="5701916" y="1838911"/>
            <a:ext cx="646857" cy="246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900" b="1" dirty="0">
                <a:solidFill>
                  <a:schemeClr val="bg1"/>
                </a:solidFill>
              </a:rPr>
              <a:t>+.62%</a:t>
            </a: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23062E99-BEF9-23BF-393A-49FA772EAD84}"/>
              </a:ext>
            </a:extLst>
          </p:cNvPr>
          <p:cNvSpPr txBox="1"/>
          <p:nvPr/>
        </p:nvSpPr>
        <p:spPr>
          <a:xfrm>
            <a:off x="6519104" y="1816623"/>
            <a:ext cx="481925" cy="2462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900" b="1" dirty="0">
                <a:solidFill>
                  <a:schemeClr val="bg1"/>
                </a:solidFill>
                <a:latin typeface="Aptos (cuerpo)"/>
                <a:cs typeface="Arial" panose="020B0604020202020204" pitchFamily="34" charset="0"/>
              </a:rPr>
              <a:t>+8.30%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387640-9BDB-7104-F19B-D8D67A3285D7}"/>
              </a:ext>
            </a:extLst>
          </p:cNvPr>
          <p:cNvSpPr txBox="1"/>
          <p:nvPr/>
        </p:nvSpPr>
        <p:spPr>
          <a:xfrm>
            <a:off x="7183035" y="1785058"/>
            <a:ext cx="5613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</a:rPr>
              <a:t>+1.07%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B629E6-EFC6-6C39-0CF8-AC2B1F7E1EED}"/>
              </a:ext>
            </a:extLst>
          </p:cNvPr>
          <p:cNvSpPr txBox="1"/>
          <p:nvPr/>
        </p:nvSpPr>
        <p:spPr>
          <a:xfrm>
            <a:off x="7837894" y="1796959"/>
            <a:ext cx="6851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>
                <a:solidFill>
                  <a:schemeClr val="bg1"/>
                </a:solidFill>
              </a:rPr>
              <a:t>+3.23%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3D959C3-C5D3-E159-2F87-FE78CD006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58" y="4511709"/>
            <a:ext cx="1405557" cy="153830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1B05621-EE50-E2A2-B789-CDF99F2140BA}"/>
              </a:ext>
            </a:extLst>
          </p:cNvPr>
          <p:cNvSpPr txBox="1"/>
          <p:nvPr/>
        </p:nvSpPr>
        <p:spPr>
          <a:xfrm>
            <a:off x="1011859" y="5208050"/>
            <a:ext cx="960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29,427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AFCA348-7B7E-06D8-83FD-92DE1400D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430" y="4588766"/>
            <a:ext cx="1465053" cy="153830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1E0EB688-957C-F15D-5605-5B91B205796F}"/>
              </a:ext>
            </a:extLst>
          </p:cNvPr>
          <p:cNvSpPr txBox="1"/>
          <p:nvPr/>
        </p:nvSpPr>
        <p:spPr>
          <a:xfrm>
            <a:off x="2472596" y="5272017"/>
            <a:ext cx="11290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132,713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8625CE9D-1744-A5EE-4175-5E1D9293A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072" y="4531845"/>
            <a:ext cx="1579963" cy="1564895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3FEF3F14-D161-F9A9-B2E9-DC845EFFD098}"/>
              </a:ext>
            </a:extLst>
          </p:cNvPr>
          <p:cNvSpPr txBox="1"/>
          <p:nvPr/>
        </p:nvSpPr>
        <p:spPr>
          <a:xfrm>
            <a:off x="3992960" y="5280861"/>
            <a:ext cx="13451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+ de 2,000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Voluntarios en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BE2EB6A0-03B8-6990-E5A1-E0B2E27F3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935" y="4534297"/>
            <a:ext cx="1589736" cy="1564896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93A70FB-77A7-D148-C5AC-81D82D3FE7B1}"/>
              </a:ext>
            </a:extLst>
          </p:cNvPr>
          <p:cNvSpPr txBox="1"/>
          <p:nvPr/>
        </p:nvSpPr>
        <p:spPr>
          <a:xfrm>
            <a:off x="6641935" y="5261296"/>
            <a:ext cx="1508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338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7FF93BDC-67E2-CFB0-CAA0-52911D08E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922" y="4423439"/>
            <a:ext cx="1579964" cy="1703632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E4BD9437-ABEB-05F2-BAD4-CF5A06BD5FCD}"/>
              </a:ext>
            </a:extLst>
          </p:cNvPr>
          <p:cNvSpPr txBox="1"/>
          <p:nvPr/>
        </p:nvSpPr>
        <p:spPr>
          <a:xfrm>
            <a:off x="8434508" y="5280861"/>
            <a:ext cx="12628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Municipios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atendidos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86722402-7E39-6AC5-894F-7CD3ACB49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4137" y="4485118"/>
            <a:ext cx="1540966" cy="1626575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CB607DB-D086-0407-C14B-040E1AD74560}"/>
              </a:ext>
            </a:extLst>
          </p:cNvPr>
          <p:cNvSpPr txBox="1"/>
          <p:nvPr/>
        </p:nvSpPr>
        <p:spPr>
          <a:xfrm>
            <a:off x="10014472" y="5272017"/>
            <a:ext cx="12628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Instituciones</a:t>
            </a:r>
          </a:p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D93763FC-15BC-C3B5-D0F1-3DC1636BEAC6}"/>
              </a:ext>
            </a:extLst>
          </p:cNvPr>
          <p:cNvSpPr/>
          <p:nvPr/>
        </p:nvSpPr>
        <p:spPr>
          <a:xfrm>
            <a:off x="4475" y="3945217"/>
            <a:ext cx="1219200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610917-B02A-FB8E-9903-7D01BFA4A903}"/>
              </a:ext>
            </a:extLst>
          </p:cNvPr>
          <p:cNvSpPr txBox="1"/>
          <p:nvPr/>
        </p:nvSpPr>
        <p:spPr>
          <a:xfrm>
            <a:off x="5054626" y="3967784"/>
            <a:ext cx="214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MENSUALMENTE</a:t>
            </a:r>
            <a:endParaRPr lang="es-41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7D546C-41D6-2F8D-3AE5-947FCD45551A}"/>
              </a:ext>
            </a:extLst>
          </p:cNvPr>
          <p:cNvSpPr txBox="1"/>
          <p:nvPr/>
        </p:nvSpPr>
        <p:spPr>
          <a:xfrm>
            <a:off x="3550220" y="2352137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</a:rPr>
              <a:t>287,800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8C5911-F081-DEA3-3FCC-727FA9D82EAB}"/>
              </a:ext>
            </a:extLst>
          </p:cNvPr>
          <p:cNvSpPr txBox="1"/>
          <p:nvPr/>
        </p:nvSpPr>
        <p:spPr>
          <a:xfrm>
            <a:off x="4248913" y="162956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</a:rPr>
              <a:t>532,597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62A856-735A-EDA7-6EDB-BB03C5C4F5C1}"/>
              </a:ext>
            </a:extLst>
          </p:cNvPr>
          <p:cNvSpPr txBox="1"/>
          <p:nvPr/>
        </p:nvSpPr>
        <p:spPr>
          <a:xfrm>
            <a:off x="4975415" y="148525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</a:rPr>
              <a:t>586,496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0DF5F1-7287-B82C-3517-69B8DB3D810D}"/>
              </a:ext>
            </a:extLst>
          </p:cNvPr>
          <p:cNvSpPr txBox="1"/>
          <p:nvPr/>
        </p:nvSpPr>
        <p:spPr>
          <a:xfrm>
            <a:off x="5681619" y="147108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</a:rPr>
              <a:t>590,103</a:t>
            </a:r>
            <a:endParaRPr lang="es-MX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80AED9-85AB-DB65-678B-CA8A94F6647A}"/>
              </a:ext>
            </a:extLst>
          </p:cNvPr>
          <p:cNvSpPr txBox="1"/>
          <p:nvPr/>
        </p:nvSpPr>
        <p:spPr>
          <a:xfrm>
            <a:off x="6364638" y="134489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</a:rPr>
              <a:t>639,085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2D49EF-0097-CC34-C7FE-19E382D2F460}"/>
              </a:ext>
            </a:extLst>
          </p:cNvPr>
          <p:cNvSpPr txBox="1"/>
          <p:nvPr/>
        </p:nvSpPr>
        <p:spPr>
          <a:xfrm>
            <a:off x="7094870" y="1328037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</a:rPr>
              <a:t>645,962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2706BC8-5341-4DB4-4886-ACC6BAD172FF}"/>
              </a:ext>
            </a:extLst>
          </p:cNvPr>
          <p:cNvSpPr txBox="1"/>
          <p:nvPr/>
        </p:nvSpPr>
        <p:spPr>
          <a:xfrm>
            <a:off x="7811617" y="125474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Arial" panose="020B0604020202020204" pitchFamily="34" charset="0"/>
              </a:rPr>
              <a:t>666,835</a:t>
            </a:r>
            <a:endParaRPr lang="en-US" sz="1200" b="1" dirty="0">
              <a:latin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1ECD063-7A10-5C0A-909D-B5D9B20F291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306662" y="287754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056CE93-7309-DCDB-E1DF-39643F4C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49275" y="-2684723"/>
            <a:ext cx="6888197" cy="1219725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B236036-E169-F7C8-49EF-2BC687981CCC}"/>
              </a:ext>
            </a:extLst>
          </p:cNvPr>
          <p:cNvSpPr/>
          <p:nvPr/>
        </p:nvSpPr>
        <p:spPr>
          <a:xfrm>
            <a:off x="-5253" y="-30197"/>
            <a:ext cx="12197252" cy="6873379"/>
          </a:xfrm>
          <a:prstGeom prst="rect">
            <a:avLst/>
          </a:prstGeom>
          <a:solidFill>
            <a:schemeClr val="bg1">
              <a:lumMod val="95000"/>
              <a:alpha val="833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ED127C69-71D1-45B2-B33B-81DAC65DB4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642737"/>
              </p:ext>
            </p:extLst>
          </p:nvPr>
        </p:nvGraphicFramePr>
        <p:xfrm>
          <a:off x="6937726" y="2047411"/>
          <a:ext cx="4911399" cy="3197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E17AF0C6-22DD-424C-AE36-99A5AB871767}"/>
              </a:ext>
            </a:extLst>
          </p:cNvPr>
          <p:cNvSpPr/>
          <p:nvPr/>
        </p:nvSpPr>
        <p:spPr>
          <a:xfrm>
            <a:off x="3724581" y="378513"/>
            <a:ext cx="4742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ACOPIO Y ENTREGA DE ALIMENTOS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KILOGRAMOS</a:t>
            </a:r>
            <a:endParaRPr kumimoji="0" lang="es-ES" sz="200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141457E-D770-4B99-B0B7-1CE4CDEBB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898632"/>
              </p:ext>
            </p:extLst>
          </p:nvPr>
        </p:nvGraphicFramePr>
        <p:xfrm>
          <a:off x="386093" y="1833132"/>
          <a:ext cx="6429080" cy="293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9C04EA7-249B-4DDD-90C6-19D562F0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65" y="5184513"/>
            <a:ext cx="2591236" cy="849731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sz="1600" b="1" dirty="0">
                <a:latin typeface="Poppins" pitchFamily="2" charset="77"/>
                <a:cs typeface="Poppins" pitchFamily="2" charset="77"/>
              </a:rPr>
              <a:t>Contamos con el apoyo de más de 600 aliados. </a:t>
            </a:r>
            <a:endParaRPr lang="es-MX" sz="10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949DE654-4238-1D6A-DEAF-114078804D54}"/>
              </a:ext>
            </a:extLst>
          </p:cNvPr>
          <p:cNvSpPr txBox="1"/>
          <p:nvPr/>
        </p:nvSpPr>
        <p:spPr>
          <a:xfrm>
            <a:off x="5336413" y="2723553"/>
            <a:ext cx="577385" cy="25858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chemeClr val="bg1"/>
                </a:solidFill>
              </a:rPr>
              <a:t>-0.003%</a:t>
            </a:r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CB0CCE86-31D4-E963-A4B6-10FADF8FF8A8}"/>
              </a:ext>
            </a:extLst>
          </p:cNvPr>
          <p:cNvSpPr txBox="1"/>
          <p:nvPr/>
        </p:nvSpPr>
        <p:spPr>
          <a:xfrm>
            <a:off x="4594948" y="2693722"/>
            <a:ext cx="577385" cy="25858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100" b="1" dirty="0">
                <a:solidFill>
                  <a:schemeClr val="bg1"/>
                </a:solidFill>
              </a:rPr>
              <a:t>+8.11%</a:t>
            </a: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FA28B2A0-8C2B-4499-F2BB-50450C3C6CC2}"/>
              </a:ext>
            </a:extLst>
          </p:cNvPr>
          <p:cNvSpPr txBox="1"/>
          <p:nvPr/>
        </p:nvSpPr>
        <p:spPr>
          <a:xfrm>
            <a:off x="3734645" y="2810750"/>
            <a:ext cx="665799" cy="28310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100" b="1" dirty="0">
                <a:solidFill>
                  <a:schemeClr val="bg1"/>
                </a:solidFill>
              </a:rPr>
              <a:t>-9.06%</a:t>
            </a:r>
          </a:p>
        </p:txBody>
      </p:sp>
      <p:sp>
        <p:nvSpPr>
          <p:cNvPr id="9" name="CuadroTexto 1">
            <a:extLst>
              <a:ext uri="{FF2B5EF4-FFF2-40B4-BE49-F238E27FC236}">
                <a16:creationId xmlns:a16="http://schemas.microsoft.com/office/drawing/2014/main" id="{6ABC8479-7AC0-1E08-6082-5471F8258FF4}"/>
              </a:ext>
            </a:extLst>
          </p:cNvPr>
          <p:cNvSpPr txBox="1"/>
          <p:nvPr/>
        </p:nvSpPr>
        <p:spPr>
          <a:xfrm>
            <a:off x="3023248" y="2681460"/>
            <a:ext cx="577385" cy="25858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100" b="1" dirty="0">
                <a:solidFill>
                  <a:schemeClr val="bg1"/>
                </a:solidFill>
              </a:rPr>
              <a:t>+3.53%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8410FCF2-C376-645B-0D00-35F81EB321BB}"/>
              </a:ext>
            </a:extLst>
          </p:cNvPr>
          <p:cNvSpPr txBox="1"/>
          <p:nvPr/>
        </p:nvSpPr>
        <p:spPr>
          <a:xfrm>
            <a:off x="2135660" y="2720711"/>
            <a:ext cx="807967" cy="29308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100" b="1" dirty="0">
                <a:solidFill>
                  <a:schemeClr val="bg1"/>
                </a:solidFill>
              </a:rPr>
              <a:t>+46.10%</a:t>
            </a:r>
          </a:p>
        </p:txBody>
      </p:sp>
      <p:sp>
        <p:nvSpPr>
          <p:cNvPr id="12" name="CuadroTexto 1">
            <a:extLst>
              <a:ext uri="{FF2B5EF4-FFF2-40B4-BE49-F238E27FC236}">
                <a16:creationId xmlns:a16="http://schemas.microsoft.com/office/drawing/2014/main" id="{6E5EB368-6C1F-1170-9020-D8225A628526}"/>
              </a:ext>
            </a:extLst>
          </p:cNvPr>
          <p:cNvSpPr txBox="1"/>
          <p:nvPr/>
        </p:nvSpPr>
        <p:spPr>
          <a:xfrm>
            <a:off x="6202487" y="2363640"/>
            <a:ext cx="533831" cy="29478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100" b="1" kern="1200" dirty="0">
                <a:solidFill>
                  <a:schemeClr val="bg1"/>
                </a:solidFill>
              </a:rPr>
              <a:t>+11%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141280-80D8-4D92-A1A5-635D3D939F64}"/>
              </a:ext>
            </a:extLst>
          </p:cNvPr>
          <p:cNvSpPr txBox="1"/>
          <p:nvPr/>
        </p:nvSpPr>
        <p:spPr>
          <a:xfrm>
            <a:off x="1264701" y="3006082"/>
            <a:ext cx="889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Arial" panose="020B0604020202020204" pitchFamily="34" charset="0"/>
              </a:rPr>
              <a:t>10’502,265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96FAB7-6F92-C3CE-A247-E9E33616BBAB}"/>
              </a:ext>
            </a:extLst>
          </p:cNvPr>
          <p:cNvSpPr txBox="1"/>
          <p:nvPr/>
        </p:nvSpPr>
        <p:spPr>
          <a:xfrm>
            <a:off x="2072346" y="2378445"/>
            <a:ext cx="889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Arial" panose="020B0604020202020204" pitchFamily="34" charset="0"/>
              </a:rPr>
              <a:t>15’344,002</a:t>
            </a:r>
            <a:endParaRPr lang="es-MX" sz="11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73A2E1-12D3-B19F-7559-1CBB68F0E824}"/>
              </a:ext>
            </a:extLst>
          </p:cNvPr>
          <p:cNvSpPr txBox="1"/>
          <p:nvPr/>
        </p:nvSpPr>
        <p:spPr>
          <a:xfrm>
            <a:off x="2836489" y="2297789"/>
            <a:ext cx="889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Arial" panose="020B0604020202020204" pitchFamily="34" charset="0"/>
              </a:rPr>
              <a:t>15’885,618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0FAAE87-B45E-5C12-DC50-B9DE012C31BE}"/>
              </a:ext>
            </a:extLst>
          </p:cNvPr>
          <p:cNvSpPr txBox="1"/>
          <p:nvPr/>
        </p:nvSpPr>
        <p:spPr>
          <a:xfrm>
            <a:off x="3600633" y="2460246"/>
            <a:ext cx="898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</a:rPr>
              <a:t>14´446,720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CCE25D5-EFCE-9034-B647-7160F21F0CD2}"/>
              </a:ext>
            </a:extLst>
          </p:cNvPr>
          <p:cNvSpPr txBox="1"/>
          <p:nvPr/>
        </p:nvSpPr>
        <p:spPr>
          <a:xfrm>
            <a:off x="4364775" y="2304716"/>
            <a:ext cx="889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</a:rPr>
              <a:t>15’618,155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F2A8476-56B2-BECF-FE6F-8779B9FF33B6}"/>
              </a:ext>
            </a:extLst>
          </p:cNvPr>
          <p:cNvSpPr txBox="1"/>
          <p:nvPr/>
        </p:nvSpPr>
        <p:spPr>
          <a:xfrm>
            <a:off x="5181931" y="2328863"/>
            <a:ext cx="898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</a:rPr>
              <a:t>15´618,499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7CD10F1-578A-14BF-8064-D56D40CA0F24}"/>
              </a:ext>
            </a:extLst>
          </p:cNvPr>
          <p:cNvSpPr txBox="1"/>
          <p:nvPr/>
        </p:nvSpPr>
        <p:spPr>
          <a:xfrm>
            <a:off x="5978446" y="2067252"/>
            <a:ext cx="898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Arial" panose="020B0604020202020204" pitchFamily="34" charset="0"/>
              </a:rPr>
              <a:t>17´620,661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6943B20-57F4-45BF-455D-0E124ADB74A9}"/>
              </a:ext>
            </a:extLst>
          </p:cNvPr>
          <p:cNvSpPr/>
          <p:nvPr/>
        </p:nvSpPr>
        <p:spPr>
          <a:xfrm>
            <a:off x="635217" y="5244592"/>
            <a:ext cx="45719" cy="729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B7BFBF9-A6C3-4A21-4F8A-096C2EF28D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30" b="19590"/>
          <a:stretch>
            <a:fillRect/>
          </a:stretch>
        </p:blipFill>
        <p:spPr>
          <a:xfrm>
            <a:off x="10306662" y="287754"/>
            <a:ext cx="1479754" cy="9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FA7F2F5-20BB-948E-65A9-C1548FE4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4"/>
          <a:stretch>
            <a:fillRect/>
          </a:stretch>
        </p:blipFill>
        <p:spPr>
          <a:xfrm>
            <a:off x="-6185" y="0"/>
            <a:ext cx="6423498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529BB94-871E-0783-47E0-BA529992C146}"/>
              </a:ext>
            </a:extLst>
          </p:cNvPr>
          <p:cNvSpPr/>
          <p:nvPr/>
        </p:nvSpPr>
        <p:spPr>
          <a:xfrm>
            <a:off x="5768503" y="0"/>
            <a:ext cx="6423498" cy="6858000"/>
          </a:xfrm>
          <a:prstGeom prst="rect">
            <a:avLst/>
          </a:prstGeom>
          <a:solidFill>
            <a:srgbClr val="127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E54D57C-BDAA-F519-4009-BCE6FE27B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80" y="2295734"/>
            <a:ext cx="1273659" cy="12073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E532FFD-00D5-FBD0-174C-FE593D83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695" y="3194370"/>
            <a:ext cx="2010073" cy="50097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0E2B71E-3406-4432-873E-5D1C2C13AA47}"/>
              </a:ext>
            </a:extLst>
          </p:cNvPr>
          <p:cNvSpPr txBox="1"/>
          <p:nvPr/>
        </p:nvSpPr>
        <p:spPr>
          <a:xfrm>
            <a:off x="6488862" y="2883115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D358226-25A0-2764-3514-BD68A82D9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075" y="5675883"/>
            <a:ext cx="1727460" cy="51367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B4E9EFE-99D1-F77F-28C6-B80E199476EB}"/>
              </a:ext>
            </a:extLst>
          </p:cNvPr>
          <p:cNvSpPr txBox="1"/>
          <p:nvPr/>
        </p:nvSpPr>
        <p:spPr>
          <a:xfrm>
            <a:off x="8099508" y="5740218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¡Súmate!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7557D41-0FBE-98FF-FCD3-D76B82EDE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827" y="1588753"/>
            <a:ext cx="1309404" cy="133343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59667A8-1E9E-C930-843F-681E38D7B9CE}"/>
              </a:ext>
            </a:extLst>
          </p:cNvPr>
          <p:cNvSpPr txBox="1"/>
          <p:nvPr/>
        </p:nvSpPr>
        <p:spPr>
          <a:xfrm>
            <a:off x="6450650" y="2373953"/>
            <a:ext cx="886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1,313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D09F996-D9D7-D726-2DAA-965D8B39ACF4}"/>
              </a:ext>
            </a:extLst>
          </p:cNvPr>
          <p:cNvSpPr txBox="1"/>
          <p:nvPr/>
        </p:nvSpPr>
        <p:spPr>
          <a:xfrm>
            <a:off x="7842770" y="2228503"/>
            <a:ext cx="107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4EEC198-919B-F420-CBAF-8A391C48938B}"/>
              </a:ext>
            </a:extLst>
          </p:cNvPr>
          <p:cNvSpPr txBox="1"/>
          <p:nvPr/>
        </p:nvSpPr>
        <p:spPr>
          <a:xfrm>
            <a:off x="7996488" y="1707948"/>
            <a:ext cx="886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5,252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3AA7EDA4-1F5E-4751-781A-4F94C283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645" y="1591422"/>
            <a:ext cx="1259181" cy="134368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30E2F8F-4B45-0F79-A279-42A734E50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7622" y="2104925"/>
            <a:ext cx="1259181" cy="1411149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7613767E-34C8-998B-50AA-3D2C4E3F822B}"/>
              </a:ext>
            </a:extLst>
          </p:cNvPr>
          <p:cNvSpPr txBox="1"/>
          <p:nvPr/>
        </p:nvSpPr>
        <p:spPr>
          <a:xfrm>
            <a:off x="9293010" y="2275208"/>
            <a:ext cx="141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35EE40F-1C37-94E0-9139-03AD48110684}"/>
              </a:ext>
            </a:extLst>
          </p:cNvPr>
          <p:cNvSpPr txBox="1"/>
          <p:nvPr/>
        </p:nvSpPr>
        <p:spPr>
          <a:xfrm>
            <a:off x="9510366" y="1733275"/>
            <a:ext cx="886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5A080F2-8677-9221-ACF7-FE1424E63794}"/>
              </a:ext>
            </a:extLst>
          </p:cNvPr>
          <p:cNvSpPr txBox="1"/>
          <p:nvPr/>
        </p:nvSpPr>
        <p:spPr>
          <a:xfrm>
            <a:off x="10694892" y="2838053"/>
            <a:ext cx="141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Municipios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atendidos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A129A7C-03D7-60CF-9023-A9FE1A2AF6F1}"/>
              </a:ext>
            </a:extLst>
          </p:cNvPr>
          <p:cNvSpPr txBox="1"/>
          <p:nvPr/>
        </p:nvSpPr>
        <p:spPr>
          <a:xfrm>
            <a:off x="10957091" y="2267715"/>
            <a:ext cx="886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9816604A-869E-0264-F0BE-CA55E8CFB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824" y="3993925"/>
            <a:ext cx="1363251" cy="134368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4EDF07FF-AC61-7D02-1EE6-9DC1B613C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989" y="3946617"/>
            <a:ext cx="1362484" cy="141114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1829032-B321-3FB5-F939-08529BB7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739" y="3974762"/>
            <a:ext cx="1266590" cy="134368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47565F3E-D385-1B08-028A-7F16AFC9228F}"/>
              </a:ext>
            </a:extLst>
          </p:cNvPr>
          <p:cNvSpPr txBox="1"/>
          <p:nvPr/>
        </p:nvSpPr>
        <p:spPr>
          <a:xfrm>
            <a:off x="6977900" y="6169401"/>
            <a:ext cx="37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Apadrina a 1 o más familias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68B3E70-D305-6A63-C8BE-151F1B164FD7}"/>
              </a:ext>
            </a:extLst>
          </p:cNvPr>
          <p:cNvSpPr txBox="1"/>
          <p:nvPr/>
        </p:nvSpPr>
        <p:spPr>
          <a:xfrm>
            <a:off x="6834246" y="4665769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Alimento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entregado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42DA015-F803-CC21-63FE-3FBB7E5BD5D2}"/>
              </a:ext>
            </a:extLst>
          </p:cNvPr>
          <p:cNvSpPr txBox="1"/>
          <p:nvPr/>
        </p:nvSpPr>
        <p:spPr>
          <a:xfrm>
            <a:off x="6521617" y="4123306"/>
            <a:ext cx="1513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634,536 kg</a:t>
            </a:r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F852780-1354-9F3E-6E77-8803B8039BF8}"/>
              </a:ext>
            </a:extLst>
          </p:cNvPr>
          <p:cNvSpPr txBox="1"/>
          <p:nvPr/>
        </p:nvSpPr>
        <p:spPr>
          <a:xfrm>
            <a:off x="8501515" y="4680156"/>
            <a:ext cx="107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Monto invertido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3A08F9A-43B1-252B-EBA6-F0B7D5246385}"/>
              </a:ext>
            </a:extLst>
          </p:cNvPr>
          <p:cNvSpPr txBox="1"/>
          <p:nvPr/>
        </p:nvSpPr>
        <p:spPr>
          <a:xfrm>
            <a:off x="8342330" y="4118392"/>
            <a:ext cx="137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7’554,000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C560316-D253-B157-6219-CF0805D11E20}"/>
              </a:ext>
            </a:extLst>
          </p:cNvPr>
          <p:cNvSpPr txBox="1"/>
          <p:nvPr/>
        </p:nvSpPr>
        <p:spPr>
          <a:xfrm>
            <a:off x="10042738" y="4606981"/>
            <a:ext cx="1207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Despensas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entregadas</a:t>
            </a:r>
          </a:p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sin costo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574CC1A-6500-FCE2-7156-96DFA0A40D59}"/>
              </a:ext>
            </a:extLst>
          </p:cNvPr>
          <p:cNvSpPr txBox="1"/>
          <p:nvPr/>
        </p:nvSpPr>
        <p:spPr>
          <a:xfrm>
            <a:off x="10028812" y="4115082"/>
            <a:ext cx="1163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30,216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2D59E1-E5CF-EBA0-23F0-F63FEC4E192B}"/>
              </a:ext>
            </a:extLst>
          </p:cNvPr>
          <p:cNvSpPr txBox="1"/>
          <p:nvPr/>
        </p:nvSpPr>
        <p:spPr>
          <a:xfrm>
            <a:off x="6882592" y="205091"/>
            <a:ext cx="4464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</a:rPr>
              <a:t>Gracias a este programa podemos entregar paquetes alimentarios sin costo a familias en situación vulnerable. </a:t>
            </a:r>
          </a:p>
          <a:p>
            <a:pPr algn="ctr"/>
            <a:endParaRPr lang="es-MX" sz="1600" b="1" dirty="0">
              <a:solidFill>
                <a:schemeClr val="bg1"/>
              </a:solidFill>
            </a:endParaRPr>
          </a:p>
          <a:p>
            <a:pPr algn="ctr"/>
            <a:r>
              <a:rPr lang="es-MX" sz="1600" b="1" dirty="0">
                <a:solidFill>
                  <a:schemeClr val="bg1"/>
                </a:solidFill>
              </a:rPr>
              <a:t>En 2025 logramos los siguientes resultados: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E20ED0-8CE4-CE48-6C97-95C578782A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292"/>
          <a:stretch>
            <a:fillRect/>
          </a:stretch>
        </p:blipFill>
        <p:spPr>
          <a:xfrm>
            <a:off x="10787622" y="5675883"/>
            <a:ext cx="778407" cy="7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816</Words>
  <Application>Microsoft Macintosh PowerPoint</Application>
  <PresentationFormat>Panorámica</PresentationFormat>
  <Paragraphs>263</Paragraphs>
  <Slides>18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Aptos</vt:lpstr>
      <vt:lpstr>Aptos (cuerpo)</vt:lpstr>
      <vt:lpstr>Arial</vt:lpstr>
      <vt:lpstr>Arial Black</vt:lpstr>
      <vt:lpstr>Arial Rounded MT Bold</vt:lpstr>
      <vt:lpstr>Calibri</vt:lpstr>
      <vt:lpstr>Calibri Light</vt:lpstr>
      <vt:lpstr>Poppins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Karla Valencia</dc:creator>
  <cp:lastModifiedBy>Comunicacion</cp:lastModifiedBy>
  <cp:revision>105</cp:revision>
  <cp:lastPrinted>2026-01-08T19:14:48Z</cp:lastPrinted>
  <dcterms:created xsi:type="dcterms:W3CDTF">2025-12-03T15:10:46Z</dcterms:created>
  <dcterms:modified xsi:type="dcterms:W3CDTF">2026-04-25T17:44:57Z</dcterms:modified>
</cp:coreProperties>
</file>